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23" autoAdjust="0"/>
  </p:normalViewPr>
  <p:slideViewPr>
    <p:cSldViewPr>
      <p:cViewPr>
        <p:scale>
          <a:sx n="60" d="100"/>
          <a:sy n="60" d="100"/>
        </p:scale>
        <p:origin x="-132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7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Afgeronde rechthoe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59D6-0C23-4152-B73E-E20AF4655597}" type="datetimeFigureOut">
              <a:rPr lang="nl-NL" smtClean="0"/>
              <a:t>5-9-2017</a:t>
            </a:fld>
            <a:endParaRPr lang="nl-NL" dirty="0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E045D33-461B-4E7F-B115-059328ED2DC1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hoe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hoe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59D6-0C23-4152-B73E-E20AF4655597}" type="datetimeFigureOut">
              <a:rPr lang="nl-NL" smtClean="0"/>
              <a:t>5-9-2017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5D33-461B-4E7F-B115-059328ED2DC1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59D6-0C23-4152-B73E-E20AF4655597}" type="datetimeFigureOut">
              <a:rPr lang="nl-NL" smtClean="0"/>
              <a:t>5-9-2017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5D33-461B-4E7F-B115-059328ED2DC1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59D6-0C23-4152-B73E-E20AF4655597}" type="datetimeFigureOut">
              <a:rPr lang="nl-NL" smtClean="0"/>
              <a:t>5-9-2017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5D33-461B-4E7F-B115-059328ED2DC1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Afgeronde rechthoe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59D6-0C23-4152-B73E-E20AF4655597}" type="datetimeFigureOut">
              <a:rPr lang="nl-NL" smtClean="0"/>
              <a:t>5-9-2017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hoe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hoe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E045D33-461B-4E7F-B115-059328ED2DC1}" type="slidenum">
              <a:rPr lang="nl-NL" smtClean="0"/>
              <a:t>‹nr.›</a:t>
            </a:fld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59D6-0C23-4152-B73E-E20AF4655597}" type="datetimeFigureOut">
              <a:rPr lang="nl-NL" smtClean="0"/>
              <a:t>5-9-2017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5D33-461B-4E7F-B115-059328ED2DC1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59D6-0C23-4152-B73E-E20AF4655597}" type="datetimeFigureOut">
              <a:rPr lang="nl-NL" smtClean="0"/>
              <a:t>5-9-2017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5D33-461B-4E7F-B115-059328ED2DC1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59D6-0C23-4152-B73E-E20AF4655597}" type="datetimeFigureOut">
              <a:rPr lang="nl-NL" smtClean="0"/>
              <a:t>5-9-2017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5D33-461B-4E7F-B115-059328ED2DC1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59D6-0C23-4152-B73E-E20AF4655597}" type="datetimeFigureOut">
              <a:rPr lang="nl-NL" smtClean="0"/>
              <a:t>5-9-2017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5D33-461B-4E7F-B115-059328ED2DC1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Afgeronde rechthoe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59D6-0C23-4152-B73E-E20AF4655597}" type="datetimeFigureOut">
              <a:rPr lang="nl-NL" smtClean="0"/>
              <a:t>5-9-2017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5D33-461B-4E7F-B115-059328ED2DC1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59D6-0C23-4152-B73E-E20AF4655597}" type="datetimeFigureOut">
              <a:rPr lang="nl-NL" smtClean="0"/>
              <a:t>5-9-2017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E045D33-461B-4E7F-B115-059328ED2DC1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hthoe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hthoe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dirty="0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Afgeronde rechthoe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FCA59D6-0C23-4152-B73E-E20AF4655597}" type="datetimeFigureOut">
              <a:rPr lang="nl-NL" smtClean="0"/>
              <a:t>5-9-2017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E045D33-461B-4E7F-B115-059328ED2DC1}" type="slidenum">
              <a:rPr lang="nl-NL" smtClean="0"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google.nl/url?sa=i&amp;rct=j&amp;q=&amp;esrc=s&amp;source=images&amp;cd=&amp;cad=rja&amp;uact=8&amp;ved=0ahUKEwi16vClxo3WAhXEblAKHcNsA8IQjRwIBw&amp;url=https%3A%2F%2Fdianescookbooks.wordpress.com%2F2013%2F11%2F20%2Fbeef-tongue-parisienne%2F&amp;psig=AFQjCNGnw2YzXEN6Fsh9eflFxCS0hWoN-A&amp;ust=150468384838176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google.nl/url?sa=i&amp;rct=j&amp;q=&amp;esrc=s&amp;source=images&amp;cd=&amp;cad=rja&amp;uact=8&amp;ved=0ahUKEwiHw6alx43WAhUDalAKHXBXDpwQjRwIBw&amp;url=http%3A%2F%2Farticles.extension.org%2Fpages%2F72661%2Fgenetic-defects&amp;psig=AFQjCNHWZcKRnyrFjf1_XoWARspcNkNpaA&amp;ust=1504684107809529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nl/url?sa=i&amp;rct=j&amp;q=&amp;esrc=s&amp;frm=1&amp;source=images&amp;cd=&amp;ved=0ahUKEwjf_t_M5pnKAhUGXQ8KHdudAC0QjRwIBw&amp;url=http://www.ladinfo.org/&amp;bvm=bv.110151844,d.ZWU&amp;psig=AFQjCNGENED0pXg_EAVpKx0I63Cc81fVyA&amp;ust=145232818012017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nl/url?sa=i&amp;rct=j&amp;q=&amp;esrc=s&amp;frm=1&amp;source=images&amp;cd=&amp;cad=rja&amp;uact=8&amp;ved=0ahUKEwiboq_z6JnKAhWFwQ4KHWFHA-EQjRwIBw&amp;url=http://www.dairyknowledge.in/article/complex-vertebral-malformation-cvm-holstein-friesian-calves&amp;psig=AFQjCNFSncS8GNX-7s-SL6YIL7DSD7u6ig&amp;ust=1452328878693627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google.nl/url?sa=i&amp;rct=j&amp;q=&amp;esrc=s&amp;frm=1&amp;source=images&amp;cd=&amp;cad=rja&amp;uact=8&amp;ved=0ahUKEwjQmOuB6ZnKAhUCDw8KHX52AlQQjRwIBw&amp;url=http://www.xeneticafontao.com/eng/pruebalab.php?id=5&amp;psig=AFQjCNFSncS8GNX-7s-SL6YIL7DSD7u6ig&amp;ust=1452328878693627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nl/url?sa=i&amp;rct=j&amp;q=&amp;esrc=s&amp;frm=1&amp;source=images&amp;cd=&amp;cad=rja&amp;uact=8&amp;ved=0ahUKEwiiiqDk3LvKAhVF0w4KHW_0AF8QjRwIBw&amp;url=http://calfology.com/library/wiki/syndactyly-mule-foot&amp;bvm=bv.112064104,d.ZWU&amp;psig=AFQjCNFqKqBS-3vGivJNc3XK-P7H24vD7g&amp;ust=145349387469855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google.nl/url?sa=i&amp;rct=j&amp;q=&amp;esrc=s&amp;frm=1&amp;source=images&amp;cd=&amp;cad=rja&amp;uact=8&amp;ved=0ahUKEwja9Kaa3bvKAhXD7A4KHa_HBpsQjRwIBw&amp;url=http://www.icbf.com/?page_id=2409&amp;bvm=bv.112064104,d.ZWU&amp;psig=AFQjCNGdpCTNKwoE6Gf465dLdgN5_6ddgw&amp;ust=1453493982130686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nl/url?sa=i&amp;rct=j&amp;q=&amp;esrc=s&amp;source=images&amp;cd=&amp;cad=rja&amp;uact=8&amp;ved=0ahUKEwiaxMnixY3WAhVGblAKHX57AIAQjRwIBw&amp;url=http%3A%2F%2Frebrn.com%2Fre%2Fmutant-calf-107850%2F&amp;psig=AFQjCNGxo4GSrvqWgxOFP5Di6QZqPIxEVg&amp;ust=150468358370313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l/url?sa=i&amp;rct=j&amp;q=&amp;esrc=s&amp;frm=1&amp;source=images&amp;cd=&amp;cad=rja&amp;uact=8&amp;ved=0ahUKEwjdxJm74LvKAhXCnw4KHSSVB78QjRwIBw&amp;url=http://slideplayer.nl/slide/2185815/&amp;psig=AFQjCNFP-lLL8BlSqs-wF__zP6GJY_rUVw&amp;ust=1453494844230092" TargetMode="External"/><Relationship Id="rId7" Type="http://schemas.openxmlformats.org/officeDocument/2006/relationships/image" Target="../media/image9.gif"/><Relationship Id="rId2" Type="http://schemas.openxmlformats.org/officeDocument/2006/relationships/hyperlink" Target="http://www.google.nl/url?sa=i&amp;rct=j&amp;q=&amp;esrc=s&amp;frm=1&amp;source=images&amp;cd=&amp;cad=rja&amp;uact=8&amp;ved=0ahUKEwiXwIKX4LvKAhVBIg8KHQC7Ai0QjRwIBw&amp;url=http://slideplayer.nl/slide/2185815/&amp;psig=AFQjCNFyXTbPDr_OfubRzT6Ei8Zkas54mA&amp;ust=145349478517404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nl/url?sa=i&amp;rct=j&amp;q=&amp;esrc=s&amp;frm=1&amp;source=images&amp;cd=&amp;cad=rja&amp;uact=8&amp;ved=0ahUKEwigxYLi4LvKAhUBlg8KHTZ0A-kQjRwIBw&amp;url=http://www.uwyo.edu/vetsci/undergraduates/courses/patb_4110/2009_lectures/31_genetic_disease/html/class_notes.htm&amp;bvm=bv.112064104,d.ZWU&amp;psig=AFQjCNG6uOBCUxM6rzy3uJdd_AwAs5rYLA&amp;ust=1453494915673823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s://www.google.nl/url?sa=i&amp;rct=j&amp;q=&amp;esrc=s&amp;frm=1&amp;source=images&amp;cd=&amp;cad=rja&amp;uact=8&amp;ved=0ahUKEwiF5fXX4LvKAhWHqg4KHQOGAQkQjRwIBw&amp;url=https://www.pinterest.com/pin/248120260693671644/&amp;bvm=bv.112064104,d.ZWU&amp;psig=AFQjCNG6uOBCUxM6rzy3uJdd_AwAs5rYLA&amp;ust=145349491567382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4400" dirty="0" smtClean="0"/>
              <a:t>Fokkerij en stierkeuze,</a:t>
            </a:r>
          </a:p>
          <a:p>
            <a:r>
              <a:rPr lang="nl-NL" sz="4400" dirty="0" smtClean="0"/>
              <a:t>deel II</a:t>
            </a:r>
            <a:endParaRPr lang="nl-NL" sz="440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6000" dirty="0" smtClean="0"/>
              <a:t>Fokkerij en voortplanting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295901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Gladde tong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Dichtheid van hoornige papillen op de tong nemen naar achter toe af</a:t>
            </a:r>
          </a:p>
          <a:p>
            <a:r>
              <a:rPr lang="nl-NL" dirty="0" smtClean="0"/>
              <a:t>Tong voelt glad aan</a:t>
            </a:r>
          </a:p>
          <a:p>
            <a:r>
              <a:rPr lang="nl-NL" dirty="0" smtClean="0"/>
              <a:t>Tongslijmvlies wordt makkelijk beschadigd</a:t>
            </a:r>
          </a:p>
          <a:p>
            <a:r>
              <a:rPr lang="nl-NL" dirty="0" smtClean="0"/>
              <a:t>Dieren </a:t>
            </a:r>
            <a:r>
              <a:rPr lang="nl-NL" dirty="0" err="1" smtClean="0"/>
              <a:t>speekselen</a:t>
            </a:r>
            <a:r>
              <a:rPr lang="nl-NL" dirty="0" smtClean="0"/>
              <a:t> veel meer</a:t>
            </a:r>
          </a:p>
          <a:p>
            <a:r>
              <a:rPr lang="nl-NL" dirty="0" smtClean="0"/>
              <a:t>Smalle </a:t>
            </a:r>
            <a:r>
              <a:rPr lang="nl-NL" dirty="0" err="1" smtClean="0"/>
              <a:t>kopvorm</a:t>
            </a:r>
            <a:r>
              <a:rPr lang="nl-NL" dirty="0" smtClean="0"/>
              <a:t>, matig ontwikkelde hoorns, haarkleed dof en opstaand</a:t>
            </a:r>
          </a:p>
          <a:p>
            <a:r>
              <a:rPr lang="nl-NL" dirty="0" smtClean="0"/>
              <a:t>Dragers </a:t>
            </a:r>
            <a:r>
              <a:rPr lang="nl-NL" dirty="0" smtClean="0"/>
              <a:t>krijg-</a:t>
            </a:r>
          </a:p>
          <a:p>
            <a:pPr marL="0" indent="0">
              <a:buNone/>
            </a:pPr>
            <a:r>
              <a:rPr lang="nl-NL" dirty="0" smtClean="0"/>
              <a:t>en </a:t>
            </a:r>
            <a:r>
              <a:rPr lang="nl-NL" dirty="0" smtClean="0"/>
              <a:t>toevoeging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GT</a:t>
            </a:r>
            <a:endParaRPr lang="nl-NL" dirty="0" smtClean="0"/>
          </a:p>
        </p:txBody>
      </p:sp>
      <p:pic>
        <p:nvPicPr>
          <p:cNvPr id="2050" name="Picture 2" descr="Afbeeldingsresultaat voor cow tongu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332803"/>
            <a:ext cx="6215866" cy="2525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0793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DUMPS factor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Gebrek aan een enzym dat nodig is voor aanmaak van DNA en RNA</a:t>
            </a:r>
          </a:p>
          <a:p>
            <a:r>
              <a:rPr lang="nl-NL" dirty="0" smtClean="0"/>
              <a:t>Embryonale sterfte rond D40</a:t>
            </a:r>
          </a:p>
          <a:p>
            <a:r>
              <a:rPr lang="nl-NL" dirty="0" smtClean="0"/>
              <a:t>Dragers krijgen toevoeging DP</a:t>
            </a:r>
          </a:p>
          <a:p>
            <a:endParaRPr lang="nl-NL" dirty="0"/>
          </a:p>
        </p:txBody>
      </p:sp>
      <p:pic>
        <p:nvPicPr>
          <p:cNvPr id="3074" name="Picture 2" descr="Afbeeldingsresultaat voor genetic defect dump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3" y="1844781"/>
            <a:ext cx="3923928" cy="5013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2539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Fokkerij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Selecteren juiste ouderdieren</a:t>
            </a:r>
          </a:p>
          <a:p>
            <a:r>
              <a:rPr lang="nl-NL" dirty="0" smtClean="0"/>
              <a:t>Vele factoren spelen hierbij een rol</a:t>
            </a:r>
          </a:p>
          <a:p>
            <a:pPr lvl="1"/>
            <a:r>
              <a:rPr lang="nl-NL" dirty="0" smtClean="0"/>
              <a:t>Prestaties dier zelf</a:t>
            </a:r>
          </a:p>
          <a:p>
            <a:pPr lvl="1"/>
            <a:r>
              <a:rPr lang="nl-NL" dirty="0" smtClean="0"/>
              <a:t>Erfelijke aanleg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5816" y="3861048"/>
            <a:ext cx="6100763" cy="248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9201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Prestaties dier zelf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Hoe produceert de koe t.o.v. haar stalgenoten? (lactatiewaarde)</a:t>
            </a:r>
          </a:p>
          <a:p>
            <a:r>
              <a:rPr lang="nl-NL" dirty="0" smtClean="0"/>
              <a:t>Heeft ze een functioneel exterieur? (score bedrijfsinspectie)</a:t>
            </a:r>
          </a:p>
          <a:p>
            <a:r>
              <a:rPr lang="nl-NL" dirty="0" smtClean="0"/>
              <a:t>Is ze gezond?</a:t>
            </a:r>
          </a:p>
          <a:p>
            <a:r>
              <a:rPr lang="nl-NL" dirty="0" smtClean="0"/>
              <a:t>Wordt ze snel drachtig?</a:t>
            </a:r>
          </a:p>
          <a:p>
            <a:r>
              <a:rPr lang="nl-NL" dirty="0" smtClean="0"/>
              <a:t>…</a:t>
            </a:r>
          </a:p>
          <a:p>
            <a:r>
              <a:rPr lang="nl-NL" dirty="0" smtClean="0"/>
              <a:t>…</a:t>
            </a:r>
          </a:p>
          <a:p>
            <a:r>
              <a:rPr lang="nl-NL" dirty="0" smtClean="0"/>
              <a:t>…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06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Erfelijke aanleg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Alle stamboekkoeien en –stieren krijgen een fokwaarde</a:t>
            </a:r>
          </a:p>
          <a:p>
            <a:r>
              <a:rPr lang="nl-NL" dirty="0"/>
              <a:t>Fokwaarden geven de erfelijke aanleg voor een bepaald kenmerk weer</a:t>
            </a:r>
          </a:p>
          <a:p>
            <a:r>
              <a:rPr lang="nl-NL" dirty="0" smtClean="0"/>
              <a:t>Ze worden berekend op grond van prestaties van het dier en zijn of haar familie</a:t>
            </a:r>
          </a:p>
          <a:p>
            <a:r>
              <a:rPr lang="nl-NL" dirty="0" smtClean="0"/>
              <a:t>Fokwaarden zijn onderling te vergelijken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6369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Fokwaarden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Fokwaarden stier zijn direct te bereken o.b.v. genetische merkers en fokwaarden van familieleden</a:t>
            </a:r>
          </a:p>
          <a:p>
            <a:r>
              <a:rPr lang="nl-NL" dirty="0" smtClean="0"/>
              <a:t>Merkertest kijkt a.h.w. in het DNA van een dier – wat is erfelijke aanleg op onderdelen</a:t>
            </a:r>
          </a:p>
          <a:p>
            <a:r>
              <a:rPr lang="nl-NL" dirty="0" smtClean="0"/>
              <a:t>Samen met afstammingsgegevens -&gt; genoomfokwaarden (</a:t>
            </a:r>
            <a:r>
              <a:rPr lang="nl-NL" dirty="0" err="1" smtClean="0"/>
              <a:t>InSire</a:t>
            </a:r>
            <a:r>
              <a:rPr lang="nl-NL" dirty="0" smtClean="0"/>
              <a:t>-fokwaarden)</a:t>
            </a:r>
          </a:p>
          <a:p>
            <a:r>
              <a:rPr lang="nl-NL" dirty="0" smtClean="0"/>
              <a:t>Dochterfokwaarden berekenen a.d.h.v. resultaten uit MPR en bedrijfsinspectie</a:t>
            </a:r>
          </a:p>
          <a:p>
            <a:pPr lvl="1"/>
            <a:r>
              <a:rPr lang="nl-NL" dirty="0" smtClean="0"/>
              <a:t>Exterieurfokwaarden – minstens 15 dochters op 10 verschillende bedrijven</a:t>
            </a:r>
          </a:p>
          <a:p>
            <a:pPr lvl="1"/>
            <a:r>
              <a:rPr lang="nl-NL" dirty="0" smtClean="0"/>
              <a:t>Productiefokwaarden – 15 dochters minimaal 120 dagen in lactatie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06890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Fokwaarden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Betrouwbaarheid fokwaarde kan sterk verschillen</a:t>
            </a:r>
          </a:p>
          <a:p>
            <a:pPr lvl="1"/>
            <a:r>
              <a:rPr lang="nl-NL" dirty="0" smtClean="0"/>
              <a:t>99% zeer betrouwbaar</a:t>
            </a:r>
          </a:p>
          <a:p>
            <a:pPr lvl="1"/>
            <a:r>
              <a:rPr lang="nl-NL" dirty="0" smtClean="0"/>
              <a:t>55% niet zo betrouwbaar</a:t>
            </a:r>
          </a:p>
          <a:p>
            <a:r>
              <a:rPr lang="nl-NL" dirty="0" smtClean="0"/>
              <a:t>Betekend dat er nog een bepaalde schatting in de fokwaarde zit. Kans bestaat dat de voorspelling erfelijke prestaties verandert</a:t>
            </a:r>
          </a:p>
          <a:p>
            <a:r>
              <a:rPr lang="nl-NL" dirty="0" smtClean="0"/>
              <a:t>15 dochters 10 bedrijven of duizenden dochters op 100 bedrijven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6545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Fokwaarden en indexen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Een fokwaarde hoort bij 1 kenmerk</a:t>
            </a:r>
          </a:p>
          <a:p>
            <a:pPr lvl="1"/>
            <a:r>
              <a:rPr lang="nl-NL" dirty="0" smtClean="0"/>
              <a:t>Bijv. melkproductie</a:t>
            </a:r>
          </a:p>
          <a:p>
            <a:r>
              <a:rPr lang="nl-NL" dirty="0" smtClean="0"/>
              <a:t>Een index is een combinatie van verschillende fokwaarden</a:t>
            </a:r>
          </a:p>
          <a:p>
            <a:pPr lvl="1"/>
            <a:r>
              <a:rPr lang="nl-NL" dirty="0" smtClean="0"/>
              <a:t>Bijv. </a:t>
            </a:r>
            <a:r>
              <a:rPr lang="nl-NL" dirty="0" err="1" smtClean="0"/>
              <a:t>Inet</a:t>
            </a:r>
            <a:r>
              <a:rPr lang="nl-NL" dirty="0" smtClean="0"/>
              <a:t> (melk, vet en eiwit)</a:t>
            </a:r>
          </a:p>
          <a:p>
            <a:r>
              <a:rPr lang="nl-NL" dirty="0" smtClean="0"/>
              <a:t>Fokwaarde wordt uitgedrukt in een verhoudingsgetal met 100 als gemiddelde of als waarde die bij het kenmerk hoort</a:t>
            </a:r>
          </a:p>
          <a:p>
            <a:pPr lvl="1"/>
            <a:r>
              <a:rPr lang="nl-NL" dirty="0" smtClean="0"/>
              <a:t>Kg melk</a:t>
            </a:r>
          </a:p>
          <a:p>
            <a:pPr lvl="1"/>
            <a:r>
              <a:rPr lang="nl-NL" dirty="0" smtClean="0"/>
              <a:t>Percentage eiwit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0783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Lijst met fokwaarden en indexen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Noteer de volledige naam van de fokwaarde</a:t>
            </a:r>
          </a:p>
          <a:p>
            <a:r>
              <a:rPr lang="nl-NL" dirty="0" smtClean="0"/>
              <a:t>Noteer waar het iets </a:t>
            </a:r>
            <a:r>
              <a:rPr lang="nl-NL" smtClean="0"/>
              <a:t>over zegt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8713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4400" dirty="0" smtClean="0"/>
              <a:t>Fokkerij en stierkeuze,</a:t>
            </a:r>
          </a:p>
          <a:p>
            <a:r>
              <a:rPr lang="nl-NL" sz="4400" dirty="0" smtClean="0"/>
              <a:t>deel II</a:t>
            </a:r>
            <a:endParaRPr lang="nl-NL" sz="440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6000" dirty="0" smtClean="0"/>
              <a:t>Fokkerij en voortplanting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367278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Erfelijke gebreken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Ongewenste kenmerken die geheel of gedeeltelijk erfelijk zijn bepaald</a:t>
            </a:r>
          </a:p>
          <a:p>
            <a:r>
              <a:rPr lang="nl-NL" dirty="0" smtClean="0"/>
              <a:t>Leiden tot verminderde levensvatbaarheid en slechte productie</a:t>
            </a:r>
          </a:p>
          <a:p>
            <a:r>
              <a:rPr lang="nl-NL" dirty="0" smtClean="0"/>
              <a:t>Indeling:</a:t>
            </a:r>
          </a:p>
          <a:p>
            <a:pPr lvl="1"/>
            <a:r>
              <a:rPr lang="nl-NL" dirty="0" smtClean="0"/>
              <a:t>Letaal (dodelijk)</a:t>
            </a:r>
          </a:p>
          <a:p>
            <a:pPr lvl="1"/>
            <a:r>
              <a:rPr lang="nl-NL" dirty="0" err="1" smtClean="0"/>
              <a:t>Subletaal</a:t>
            </a:r>
            <a:r>
              <a:rPr lang="nl-NL" dirty="0" smtClean="0"/>
              <a:t> (verminderd levensvatbaar)</a:t>
            </a:r>
          </a:p>
          <a:p>
            <a:pPr lvl="1"/>
            <a:r>
              <a:rPr lang="nl-NL" dirty="0" smtClean="0"/>
              <a:t>Schadelijk (dier ondervind hinder, maar kan ook zonder ingreep wel oud worden)</a:t>
            </a:r>
          </a:p>
          <a:p>
            <a:pPr marL="320040" lvl="1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34268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Erfelijke gebreken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Meeste erfelijke gebreken worden door klein aantal genen bepaald (kwalitatieve eigenschap). Genen die verantwoordelijk zijn voor het gebrek zijn </a:t>
            </a:r>
            <a:r>
              <a:rPr lang="nl-NL" b="1" dirty="0"/>
              <a:t>recessief</a:t>
            </a:r>
            <a:endParaRPr lang="nl-NL" dirty="0"/>
          </a:p>
          <a:p>
            <a:r>
              <a:rPr lang="nl-NL" dirty="0" smtClean="0"/>
              <a:t>Opties:</a:t>
            </a:r>
          </a:p>
          <a:p>
            <a:pPr lvl="1"/>
            <a:r>
              <a:rPr lang="nl-NL" dirty="0" smtClean="0"/>
              <a:t>Homozygoot dominant = geen gebrek</a:t>
            </a:r>
          </a:p>
          <a:p>
            <a:pPr lvl="1"/>
            <a:r>
              <a:rPr lang="nl-NL" dirty="0" smtClean="0"/>
              <a:t>Heterozygoot = drager (kans dat het doorgegeven wordt aan de nakomelingen)</a:t>
            </a:r>
          </a:p>
          <a:p>
            <a:pPr lvl="1"/>
            <a:r>
              <a:rPr lang="nl-NL" dirty="0" smtClean="0"/>
              <a:t>Homozygoot recessief = erfelijk gebrek (ouders zijn drager)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047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Erfelijke gebreken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BLAD</a:t>
            </a:r>
          </a:p>
          <a:p>
            <a:r>
              <a:rPr lang="nl-NL" dirty="0" smtClean="0"/>
              <a:t>CVM</a:t>
            </a:r>
          </a:p>
          <a:p>
            <a:r>
              <a:rPr lang="nl-NL" dirty="0" err="1" smtClean="0"/>
              <a:t>Mulefoot</a:t>
            </a:r>
            <a:r>
              <a:rPr lang="nl-NL" dirty="0" smtClean="0"/>
              <a:t>/ Paardenhoef/ </a:t>
            </a:r>
            <a:r>
              <a:rPr lang="nl-NL" dirty="0" err="1" smtClean="0"/>
              <a:t>Ezelsvoet</a:t>
            </a:r>
            <a:endParaRPr lang="nl-NL" dirty="0"/>
          </a:p>
          <a:p>
            <a:r>
              <a:rPr lang="nl-NL" dirty="0" smtClean="0"/>
              <a:t>Snoekenbek</a:t>
            </a:r>
          </a:p>
          <a:p>
            <a:r>
              <a:rPr lang="nl-NL" dirty="0" smtClean="0"/>
              <a:t>Buldogkalf</a:t>
            </a:r>
          </a:p>
          <a:p>
            <a:r>
              <a:rPr lang="nl-NL" dirty="0" smtClean="0"/>
              <a:t>Gladde tong</a:t>
            </a:r>
          </a:p>
          <a:p>
            <a:r>
              <a:rPr lang="nl-NL" dirty="0" smtClean="0"/>
              <a:t>DUMPS-factor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697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BLAD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err="1" smtClean="0"/>
              <a:t>Bovine</a:t>
            </a:r>
            <a:r>
              <a:rPr lang="nl-NL" dirty="0" smtClean="0"/>
              <a:t> </a:t>
            </a:r>
            <a:r>
              <a:rPr lang="nl-NL" dirty="0" err="1" smtClean="0"/>
              <a:t>Leukocyte</a:t>
            </a:r>
            <a:r>
              <a:rPr lang="nl-NL" dirty="0" smtClean="0"/>
              <a:t> </a:t>
            </a:r>
            <a:r>
              <a:rPr lang="nl-NL" dirty="0" err="1" smtClean="0"/>
              <a:t>Adhesion</a:t>
            </a:r>
            <a:r>
              <a:rPr lang="nl-NL" dirty="0" smtClean="0"/>
              <a:t> </a:t>
            </a:r>
            <a:r>
              <a:rPr lang="nl-NL" dirty="0" err="1" smtClean="0"/>
              <a:t>Deficiency</a:t>
            </a:r>
            <a:endParaRPr lang="nl-NL" dirty="0" smtClean="0"/>
          </a:p>
          <a:p>
            <a:r>
              <a:rPr lang="nl-NL" dirty="0" smtClean="0"/>
              <a:t>Kalveren missen enzym dat witte bloedlichaampjes helpt op ontstekingsplaatsen uit de bloedbaan te treden</a:t>
            </a:r>
          </a:p>
          <a:p>
            <a:r>
              <a:rPr lang="nl-NL" dirty="0" smtClean="0"/>
              <a:t>Afweermechanisme werk bijna niet</a:t>
            </a:r>
          </a:p>
          <a:p>
            <a:pPr lvl="1"/>
            <a:r>
              <a:rPr lang="nl-NL" dirty="0" smtClean="0"/>
              <a:t>Diarree</a:t>
            </a:r>
          </a:p>
          <a:p>
            <a:pPr lvl="1"/>
            <a:r>
              <a:rPr lang="nl-NL" dirty="0" smtClean="0"/>
              <a:t>Infecties luchtwegen</a:t>
            </a:r>
          </a:p>
          <a:p>
            <a:pPr lvl="1"/>
            <a:r>
              <a:rPr lang="nl-NL" dirty="0" smtClean="0"/>
              <a:t>Diverse ontstekingen</a:t>
            </a:r>
          </a:p>
          <a:p>
            <a:pPr lvl="1"/>
            <a:r>
              <a:rPr lang="nl-NL" dirty="0" smtClean="0"/>
              <a:t>Zenuwafwijkingen</a:t>
            </a:r>
          </a:p>
          <a:p>
            <a:pPr lvl="1"/>
            <a:r>
              <a:rPr lang="nl-NL" dirty="0" smtClean="0"/>
              <a:t>koorts</a:t>
            </a:r>
          </a:p>
          <a:p>
            <a:r>
              <a:rPr lang="nl-NL" dirty="0" smtClean="0"/>
              <a:t>Dragers krijgen                                                             toevoeging BL</a:t>
            </a:r>
            <a:endParaRPr lang="nl-NL" dirty="0"/>
          </a:p>
        </p:txBody>
      </p:sp>
      <p:pic>
        <p:nvPicPr>
          <p:cNvPr id="2050" name="Picture 2" descr="http://www.ladinfo.org/Adhesion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985463" y="3501008"/>
            <a:ext cx="5158538" cy="3211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3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CVM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Complex </a:t>
            </a:r>
            <a:r>
              <a:rPr lang="nl-NL" dirty="0" err="1" smtClean="0"/>
              <a:t>Vertebral</a:t>
            </a:r>
            <a:r>
              <a:rPr lang="nl-NL" dirty="0" smtClean="0"/>
              <a:t> </a:t>
            </a:r>
            <a:r>
              <a:rPr lang="nl-NL" dirty="0" err="1" smtClean="0"/>
              <a:t>Malformation</a:t>
            </a:r>
            <a:r>
              <a:rPr lang="nl-NL" dirty="0" smtClean="0"/>
              <a:t>/ afwijking ter hoogte van de wervelkolom</a:t>
            </a:r>
          </a:p>
          <a:p>
            <a:r>
              <a:rPr lang="nl-NL" dirty="0" smtClean="0"/>
              <a:t>Verhoging van aantal abortussen en doodgeboren kalveren</a:t>
            </a:r>
          </a:p>
          <a:p>
            <a:r>
              <a:rPr lang="nl-NL" dirty="0" smtClean="0"/>
              <a:t>Misvorming aan wervelkolom en ledematen</a:t>
            </a:r>
          </a:p>
          <a:p>
            <a:r>
              <a:rPr lang="nl-NL" dirty="0" smtClean="0"/>
              <a:t>Afwijkingen aan het hart</a:t>
            </a:r>
          </a:p>
          <a:p>
            <a:r>
              <a:rPr lang="nl-NL" dirty="0" smtClean="0"/>
              <a:t>Dragers krijgen toevoeging CV</a:t>
            </a:r>
            <a:endParaRPr lang="nl-NL" dirty="0"/>
          </a:p>
        </p:txBody>
      </p:sp>
      <p:pic>
        <p:nvPicPr>
          <p:cNvPr id="3074" name="Picture 2" descr="http://www.dairyknowledge.in/sites/default/files/styles/large/public/pp1.jpg?itok=t6j59SQD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76256" y="0"/>
            <a:ext cx="2267744" cy="1937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xeneticafontao.com/UserFiles/xfontao/molecular/CVM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51720" y="4653205"/>
            <a:ext cx="7117720" cy="2152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6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Mulefoot</a:t>
            </a:r>
            <a:r>
              <a:rPr lang="nl-NL" dirty="0" smtClean="0"/>
              <a:t> (</a:t>
            </a:r>
            <a:r>
              <a:rPr lang="nl-NL" dirty="0" err="1" smtClean="0"/>
              <a:t>eenhoevigheid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Uiterste ledematen niet gespleten in een klauw met 2 tenen, </a:t>
            </a:r>
          </a:p>
          <a:p>
            <a:r>
              <a:rPr lang="nl-NL" dirty="0" smtClean="0"/>
              <a:t>of twee tenen met elkaar vergroeid</a:t>
            </a:r>
          </a:p>
          <a:p>
            <a:r>
              <a:rPr lang="nl-NL" dirty="0" smtClean="0"/>
              <a:t>Vooral voorbenen</a:t>
            </a:r>
          </a:p>
          <a:p>
            <a:r>
              <a:rPr lang="nl-NL" dirty="0" smtClean="0"/>
              <a:t>Gaat vaak samen met algemeen verzwakte weerstand</a:t>
            </a:r>
          </a:p>
          <a:p>
            <a:r>
              <a:rPr lang="nl-NL" dirty="0" smtClean="0"/>
              <a:t>Dragers krijgen toevoeging MF</a:t>
            </a:r>
            <a:endParaRPr lang="nl-NL" dirty="0"/>
          </a:p>
        </p:txBody>
      </p:sp>
      <p:pic>
        <p:nvPicPr>
          <p:cNvPr id="1026" name="Picture 2" descr="http://calfology.com/sites/default/files/imagecache/370x260_slideshow/feature-photo/syndactyly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5574" y="4000501"/>
            <a:ext cx="4066441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icbf.com/wp/wp-content/uploads/2015/01/joined-hoof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53045" y="4000500"/>
            <a:ext cx="36671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876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Snoekenbek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Korte, soms wat ingedeukte bovenkaak en neus met relatief wat zwaardere en langere onderkaak</a:t>
            </a:r>
          </a:p>
          <a:p>
            <a:r>
              <a:rPr lang="nl-NL" dirty="0" smtClean="0"/>
              <a:t>Soms zijn tanden voor de bovenlip zichtbaar</a:t>
            </a:r>
          </a:p>
          <a:p>
            <a:r>
              <a:rPr lang="nl-NL" dirty="0" smtClean="0"/>
              <a:t>Dragers krijgen toevoeging SB</a:t>
            </a:r>
            <a:endParaRPr lang="nl-NL" dirty="0"/>
          </a:p>
        </p:txBody>
      </p:sp>
      <p:pic>
        <p:nvPicPr>
          <p:cNvPr id="1026" name="Picture 2" descr="Afbeeldingsresultaat voor genetic defects in calve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25445"/>
            <a:ext cx="4572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54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Bulldogkalf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Platte neus, brede gedrongen kop, tong steekt uit, ledematen sterk verkort</a:t>
            </a:r>
          </a:p>
          <a:p>
            <a:r>
              <a:rPr lang="nl-NL" dirty="0" smtClean="0"/>
              <a:t>Lichaam een gedrongen bouw met hoog ingeplante staart</a:t>
            </a:r>
          </a:p>
          <a:p>
            <a:r>
              <a:rPr lang="nl-NL" dirty="0" smtClean="0"/>
              <a:t>Skeletafwijking door verstoring van kraakbeenvorming</a:t>
            </a:r>
          </a:p>
          <a:p>
            <a:r>
              <a:rPr lang="nl-NL" dirty="0" smtClean="0"/>
              <a:t>Dragers krijgen toevoeging BD</a:t>
            </a:r>
            <a:endParaRPr lang="nl-NL" dirty="0"/>
          </a:p>
        </p:txBody>
      </p:sp>
      <p:sp>
        <p:nvSpPr>
          <p:cNvPr id="4" name="AutoShape 2" descr="data:image/jpeg;base64,/9j/4AAQSkZJRgABAQAAAQABAAD/2wCEAAkGBxMSEhUTEhQRFhUWGB8YGBYXFxcYGhgaFhYZGhoXGBkYHyghGhomHRgaIjEiJSkrLi4uGB8zODMtNygtLysBCgoKDg0OGhAQGy0lHyUtLS0tLS0uLS0vKy0rLS0tLS0vLS0tLS0tLS0tLS0tLS0tLS0tLS0tLS0tLS0tLS0tLf/AABEIAMIBAwMBIgACEQEDEQH/xAAcAAABBQEBAQAAAAAAAAAAAAAAAgQFBgcBAwj/xABBEAACAQMDAQUFBQcCBQQDAAABAhEAAyEEEjFBBRMiUWEGMnGBkQcjQqGxFVJiwdHh8BSSM1NygvEWF7LTJEOi/8QAGQEBAAMBAQAAAAAAAAAAAAAAAAECAwQF/8QAKhEAAgIBAwMDBAIDAAAAAAAAAAECESEDEjEEE0EUUWEicZHwIzIFgeH/2gAMAwEAAhEDEQA/ALdqLoRGduFUsY8lEn9KYaftu29vvALmzoSsTkjGc5Fe3tCSNJqSORYuEfEW2rM+yvbW6gtWbiqbNvwkAcgkyWznmflXNK/B5vTdPHUTcjXLVrcAwIgiR86UNOZjFeHYmoFy0jIQVjBnyxTtwd1ee+o1rax+DuXQ6Pz+TyayR5V5MwBj0mvW7cz5yP0P96r3tH23a00NdaAwIETJIPAHWs31HU3Uav7F1/j+n83+SXbUqOZ/81G9p+0tjTgNcLgEwIWc5/pVTv8Ate7hTbs+EwCzkH0wo54PWoL2j7RS+wVnYW1YyQolT0EqTuBzxXXoR6pv+SqKT6Ppq+m7L7p/bbSOYU3f9hqY7O7St3yRbOR0OCZ8h1rHtDpwpDI24Tgjn5irr2XqysXFkMvofp867GmjH0el8ly7R1IsFd4PiBII48MTJ6cz8jTbs3ta3fnu5x1IEETEgzmpLtTRrrNFvWGbBAHnGUNUf2P7QL6k2QIW0rSMQGkAxHTFYqUt1eDPV6SEYtqy6xRFLorU8+hEURS6KChEURS6KChEURS6KChEURS6KChEURS6KChEURS6KChEURS6KChEURS6KChEURS6KChEV2lVygoZ9voTpdQAJJs3AB5k22gViN7RNacMw5zDYPMGR0z0rdO17O6xeUnaGtOJziUInHlWR+1/ZRtC1cZmdWBRiTJDAnxgjBwR8YzV4rFnpdJhNDRu1dYrqbZdCcJtLjBzAkxt6+WKmm9qNZcKWrd5t0AG5CgMxwTjgAnn0nFNezvaVdiK4JKrsPBwv7uMSefhUzZtgfeo2SAAQ3GM8fn+dTsi/B12xl232pqbNv7zUvdP7ywFB8pQgx/T5VDd6uotPeffsTBJLMWYhZC7iYb8WPOjt1XvXDbbLcq8KAQq5MnjH4R+dOfZld7f6dBKIS+8496FJIyDwI+PpRJIssj3tjSB7dthc22isbVUCQeBtGAfX6VAam5tRlUKu2V4mQ2Sc+c9PLpFSPb2rFr7pSSq4A688/Cq7f1BYHcIJiPkef8APM1d0VSZ56PUMhkHH9K0r2F7Mu69LjC4/gYAoBjxCQQ0iRjis401sxuCMyjk9K337Hb1o6Nlte+j/eLgESoAxjGG+e6s5L6S3klewfZc2LLWjceHYMY54AInyMdK8P8A0hptJuvWUh2IBM4zzjpx0q4lTUb24p7rIjxD+dYqFFdZ/wAcvsV2KIpUURVzxqExXQtdiugUFFW7I7fu3G0+4WGGoLeG2W32tisdzAkyvhAJxBZfOpm32naKq4bwtcNoGGy4dkKxH7ykTxiq/wBmezt5f9MrWtNbNi5va+jzccAtKAC2MPIBljjoTEOLHZGpXZa22e6t6o3+83tuZGvNcChNuGG8g5PuiOcWaRtKEW8fvIrS9sXWNoHb49besHH4LQvlY9fu1z8a9tX7Q2+8t27TElr4tEm2+xo3BwlwgKzAjMExBpOl7Euq1onZ4Nbe1Bz+C6L+2Me994sj4146TsnVKtiyVsd3Yv7+83sWdAzFfBt8LQ3iknIxzhgbY3+/JJHt7T953e5p393u7u53feTHd97t2b5xE845xXLvb9hbgtTcLG53QK2rrIbkSU3hdsgAznEGeDUcOxb/AHX+li13Xf8Ae99vO7Z/qO/293t9+fDMx19Kiez9YBqPEUf/APMubbAvbbqM910706YJMBWLEl42+OATSkFpxfBau3dW1m2rJEm9aTInFy8iN84Y0N2zZ2l17xwHNv7u1duSy+9tCKdwGQWGJBEyKa9q+zqvaKW+8O+7ad99683ht3ldtu9jsMT7sdPIU3/ZOpS1asht1uyxXwXWsPdshIt7ntrKMpgELAbbPXbUUiFGLQ7btgM+mNo7rV0XS3hbd90swFjcGDAgrEyIiaT7LdpPqbbXWLQXYKptPb2hXYABn/4mAskcGR6Dw7F7Cu2v9Nu2fdPqGaHZ8X3YpDMJY+ISTmpTsLRNZsLbeNwLnBkeK47D8mFMCSilS/eR7FEUqKIqDKhMURSooigoTFEUqKIoKExRSoooKPHtOwz2bqWxLvbZVGBLMpCiTgZI5xWO9pam8GfTatSkiNrCCjDKOM5EyJGInmtx06S6g8FgPLk+YyKsbaG2ylGt2ypwVZQwI9QealN2el0qW12fJNu0Q21hBBg+mf7jNSPZ3abWtyMT3ckR6g8/lX0L2t9n/Z18ANpbawIBtE2ivw7sgfIiKzH2r9jxoDaHd97bLFEdgGO5ydu+BBIkdBP5VdHSyl9qalXXcpzgxnoCP0J/L0pno9YyEG2xUx7wg884OOYq5D7KNVcaLLh1HNwsAFIPuqD7zDPDRjnpTH2z9gb3ZQtXWupetXG2EqpQoxBbaVJOIBzPSI4k2EiD1Wo3EkiWPLHkkdZ6D0pek0VlV3XiGY8ICYHqxB59K4WUoWAb0IiB5T9K8RakxVyCX7LstecWbZk3WAt2x7qtMFojA2jn0rRPYXsLV9n9oKdQq7NSHUvbbcm8KHUNAG1jsaCRGSKiPs4sJo9YH1AS3vTZbLsAZOT4eRujk+VbM1gOsggzkH9DWe/NIu4UrY6qO7e/4X/cP516WVu8E159uD7rP7w/nVnwYav9GV2il7aNtZnm0Iope2jbQUIope2jbQUIope2jbQUIoil7aNtBQiil7aNtBQiil7aNtBQiil7aNtBQiil7aNtBQiil7aNtBQiil7aKCj1048S/wDUP1qf0C3Qp7zbuJkRPHQZHP8AWoFDBBHIM/Snn7UueY+lSqs7dHUUE0yYhvT6/wBqba7sxbylLsFDyoHkZBB6EESCMg0w/alzzH0o/alzzH0qcGvqES1rTFECo3HVlk/EwQJqMvezFq4Q197t0gzDsSs+ez3R9KR+1LnmPpXf2pc8x9Km0R3oiNX7D9n3Pe01oHzWU/8AgRUU/wBlfZpM93dHwvXP5mpj9qXPMfSj9qXPMfSm4jvRIU/ZT2aSSUvmeQb1z+Rn8+lW/R6UWkCL7qiADyB5T1qJ/alzzH0rv7UueY+lLRPfiTjz0FMe3P8Ah/Mfzpj+1LnmPpXlqNa7iGIjniotFZ6sXFoxr2lR/wBoalQ7gEowAIx4I6/9NNEtNnxOfXew+WDUp7SacHtG7MncpjPGzu/WI8ZEV4nS21ydi+RMQQOgn9efyrpisFY8DBGVbluWJmVPikCRImT+8In1qSS4OJuemD0mc/zrw1rIbLBSN0SAM5TxDIkdB5fpTizc3AFd5GCAAB09f84q1F6PDVi4wO0OG5GR7wOOvEj6U40l1riBxtAI3RLGJwRHypytliML65MR/tB6fzpppkdbr2wUAM3FwWHikMBxwcny3VDwWSPVkePeEEYgGc8jJPTioVd6sbe9ojcsH8J5HxBP0IqX1Fps+P57VA9cHIqNv9mXGHeeJiviyTkRlYxEjj4D1rmm23SNYxSVjZrTn8Vw9T424/z9K83BsncWaCIILZHkR69I9fSpfXNatWe+G0iB3YjJ3HwjPQ9T5TUPatynfXgCWAKggYECAo4zz51SUdvLN9KHcfweHeXX3sskFgvvMQoAmTtnHPzFc7Yci2hVsj3oYgD5Tn+9ObL7wApVWbDKI3TzAC4PkfpRc0qho3MfD7jRjEwBz5wKys7dioh7Opuggqznd0MkdePhBnyp7q7VzkEjGfEwEHyMn/OtCa0B1XajTAaAI490dB6kdaNdfAmHAAJ5B9TiBIx8JomyO3HbkY2rRYvN1kI4BuNLCCfCBxgdYpei1twES1whzHhZoPwIPvfDmKTYtW2yFMHPPTzOMn0r07pgSpnIlSfERtkev5VdGTgh/aedz2y7QSGRmJIM5gE8z04OD8XC61YneRPrH0zPnioB9T3FzvCofdgrx0HiyIHEj41O6S4txe+sdcFeJiJGOGGM9fpHRB2jz9SG10LuHdkNc3DgjeR8PUR/aK8BrnkowuBucEDHnJPH+dakdPqUKzMH5EjMbSBmeleGoZGPUHoVUyDxgxj4fKK1Rixk73CZ+8/3f3or0Opuf8pj6ggA/I8VyppFTeIoilRRFcZlQmKIpUURQUJiiKVFEUFCYoilRRFBQmKIpUURQUJiiKVFEUJoy72w04/1gaCQXZTnq1oFRjj3Pz+deQ0iiCBEz6E48h/Lyp57XW51RJOBeTkwBvXZOM8t59K42mVgfCeYE+LPofn/AHrsjwbRQ3tgDkosevnjg5iP0o7MuDZsYsRbYocEyFMKeD+GKdW9PtiJ/L6QBgQDjHypvbBW++QodVuTIAx4W4PG3b/malsvQ7ViOVfy5Ax1JB+A6GmfaibdlwBBsbI3E+FjDdBIGDE/hqTW8jHDFp5ABKj4QPTj/wAV4695TaVczySABB4HiYERPrWc3SLxR2zaJg7kJAIhVAODkySRE+lM7msDK5Uu8GCJUHrIIQAgSD9PUT6aS862mYqpaz4X3N6DbtgdRx8+vLf2b9jNVqhJ327byWJRvExPAJzE8t5eZisnqOsHTp6ceZcFV1KO5XACyxVS26JMs23kCATkdTTSyG37Xa4YPhHJzwR0Hn8utXTs77PtVeul1tFUMhSzbQRBGScwROQDJ6CSR3U/Z1q9IouNbFxZAPdSzCcA7VknMHAMVk1JnQnCLpMh9P2atnasbmeD4hlQCdwJgfX1pGpuItu4iP4nJMAzsUfhn4fpGaj319x93dgEsZc5ZwF5EHMDNQ/ektuQmZiD1PMZzVGmbdyOBdvwNtfoceXzqT2C6h3ROTuCjcQIlSfT/PRndIdQSM9ZyD/Wjs/Ui2TbeTbbyJEGOR5fKqxlYqvsMtKUF1TMwYicGPz+v51YO0mUWwducTBnwjAA6r6ioi1pimpaION270YxPlmZqZvXAAQ8BunHHmCAOOog1q06MoeSH7Rt97a3Dy4mMiMn1nHzNI9irsXmsuo8QkBhkMvx4xP0pxahlcCMmOgndiTXezdGUuoUDq0nxsuTgRG4e9kmP6VpCWODl1o27ssrWDym2cDbjxSDzjnkg9I+IpLpjyIMGfDB6g9Ac/z4zXLulb8Tv5kFiFMZ8wPyqO1ehE7kAkdc5EZDY49eR69bbq8HM4js30GN6D0la7Uet0fiG0+UcUVO9+xXab/FEUuKi9XrnViq7J6SCePQHPwrEpHTcuCRiiKg9X2xcQwAMjErwedrAN0BB+GcUm325cMeFc+hER6E/Dgnmos09PInooioI9tXCfCq/PB45ieKQnbV4kjak/AxkH15BjipsenkWCKIqAudt3F57viTg8Dn5/Kl2u170kMtsYkEeIcSASDzHwpY9PInIoioG92zcAU/djBLAg/Ic+ma8NP7RXGdx92RbCl9qtjeTsk5AB2nOZJHrCx6eRZYoiqhd9p9QMhLYAEktIHusYBDEAkiACZkgECaSntg7OVXu4B6jIhJMwxkyDgZ6RINLHp5EL7dWX332BEDxAAZJXacmeJHl/byOl3c3GknjwKMjkYweMTn4047W1RdnYhZuASMcNKmAJPQc+npTS3qLlkFdoAUBZMkxEqZPHB9BW61YpGi0JDodnqsDJzDZJknqAzeZGfWvXWaUK9q4F2w20kADFwFZwPOPrURb7bulwo2qGcLlDOWAOceePP61Zr2gY2yGfp5RMDHUwMfDiKspqSwRKDjyAtCZEnryeOOs+R8uKTqRjptg9Rk8Tnnn86caFFuor7nMr+8Vz1Bggef1qE7e0Nw39PYsIv3hIcxBJkYJy20BiTmIBngVWb+ktpxuVFk9kfZ1b7d+4cAMpB3DbcKEngcgGefzjGhoMx0pv2Tols21tJ7qLtHy6/EmT86eosVRYRMnbFBaUK5TbX6+3ZXdddUExLGBPlNWKJWYp7f9jbdZeNm0FuLcVw3C3luwSCMzD4PzPrXh252NYvaY3mOy9skhBsUOMFevhBjknNaXoO2LPadq8EQrctMVgkGSp8JBHMxjyrMu37Aa4LTElTANstAnp5cmD9aicbqj0dCdJpr/XuVfTWk2HeVLQNqQwJYyAD5D8sioq5pjBPBB4zI8jA6fSr/AKPsAXbdt8hIdWmWKbQ20/KAD8aiL/ZQVjaAI2mWZfdWJB3fOOR0PnWLhg0q6RXbOtuqNh8SnpEn4+n9q72lq/DGNswB13RB9RGfSAtT/ZRt94u4LzBMDgwAZ+OfLBqP9ouzNt2FKwXYsSQNokk44yBg/GogrwyuotsbQ27AVXNpIbnc0Bm6nyHwq63ezt6gbHbdEbRDAg4cboyM8TVW7A7Ys6XfMXC+F2spXE4fBIkzgjgTirLofapGdVu2rlssMMSu0zHJJBIx5dK7FUUec7m8Dbur2LdxQHGYJjfBiQF/FGSJrr6EtywGZ8KyM+rMc/Idan9fpluLGQZkkRuUjxSsTBEDpnI4Ipkt3axF8qrDrlVYdHH6HOCI4INVcfJTjDGKdmY/4lz5JI+q24+lFPLmssMZF+2B8+mOgrtSRg1Oq7fJ33PEwO5uBAA8pnODn/IscVj/ANrPasMdOrDxMWuAeQJ2g/PP/bXPV4LaLpstN25mNoniepkSFjjdJA+BxPFItFz4oAO6M9YkR04kZ4w1YnZ1LWzNtmQ+akr+lSL+1GsIg6i5HlgfoKl6bN95rzsiAs5A/dnAM48JOOnHMmm7doDFsMGLE4AYziSSV97APoCROYrINWL90g3BfdiJlt7EjzEiYz086YtHUdetO38jebjauWAxU3gbgncoIBgtujxGSeg6gCKctcCnkYWMEEAE4iesHn41gZjjFSun9otWgAW9cIHRoYfA7gTHzqHD2LKfua/cWSRvUjyj3iAZyeBx59fOmV3WlZLTMACCfCFYkAKDB98gYmTOOtC7P9rLsg3LVx/4rZYRznbBEwfPp61YbHbdq4GJfbuB5Qg7hwTujAB4mMjzqjVFk0yXuXSQSwKGF52hyIHJOE654HwFR7Myh9kB28KmAyqwJMhiRgSDgzj5156ntZFtl9xniSYBaCRmOJPTiMcUx0zvcS27EgEZUNMwR8BmD0/FnihLJjX6tgNlszAO0wZO1p8yMgnPSAYEmmy6TeFCsZ2yxHEsARBIBkZE/wARpVjRiSDG6SCMGQpjJ4iCIHkPQU51OxCyYPABB5WBJYxxxn06VVslDBtNF62bm7DAt4pg7gQST1nMzkgTVxtahSPC4J4kZ854Bxmqpbuo11IWT3igzBCwy+EgcEfPkeWb4lqQI6T0559I5j/IJ30eGY6/KIfsl9pe0A3hdmURnbcMxmOu5flU17KWkfWMzgC5at+AY/G3iOCcgBf9xqO1CBdShgQ6lPSVO8HI+ImKa9rdpXbGs0lxCgUuUdrkhRvAADsOAcgesVo4szTRqbqY8MT616W5615tcA5obVoIllE+ZFQVIztntnu4gwJgmKzf2/1rOjM15cfgkjniFnP9q0Dtvsc3gdm1g3qBHr6xms+9ofZ0WLJtrbbecs5zM+nH9KpKqzwd/TbFxyV/7ONe9q+VWfvFKnOVcgwfUYjHWK77dao94WjaeSYyWDGI+n/9Vavsr9mULNfuKfAQEBBgmDLZ5iae/aV7MozLqYgAhWA/GbhCA+kST9PhVv7RoruUZ7fJn47YZbO0XJJEleOc58yCCZ9abK5l2ZySxPgAw5IwT9fyptr9RZ2bFJW7J7wydpAMAkDiRn+UUjR6mS1loxm24ypE7ZBAyDjrgmOayUWrZ0d2LaRLdwAAPxMREHM8+vXmovtnxBkvfdwCd2ZMTAEZzJEfKnDXWtXJuFQwwCTMdN3h46n+VQ/tD2sly1sLhmJBDHkAdPjP/iaRjbTZGtNKLRHeGwVaGxkSd0uduIjEAH40nU3m1DwNxYmSYZoBInwqCcE8VJdkexWp1KCful5UuDLExgKM/XJPAzVx7O9kxpV7y0CXA8QEnvFUCSPI7pPxwOldiTayeXdcC+xezz3ey49xyMAlmQlVWMop5G0CCSYGfKvbXdmq2UVE2zBhSQY5Mc4kZPE8SDUpp2Vk3L7rAEeXizzOB4Rz/KSk6m2IAZMR4VhzwYhU4x58R8zKikqKyd5INdcww41G4c93Lp/2soII+dFTT65FMd0x9TZafnImaKjaVs0evn77U3H7Qux8J9QTI/z+dfQUV87faN2i1zWXrRW2q2r1wLtWCZbJY9STJnn6CuaPJOn5KwucU/0RIDbNkx7xifKAT+gyfhTK9pLiAllZYAmQQRu4584P0q6exHY928gO1tu2RyAQpXJJwBJBHnPWDVpSVG8Vk9+yOy7zLte60sFiJEKQZBKiTBjr8uZsZ9lrItDcECgZZlxMAcn3jO7J8+KmrfZG2DtyIJPTI4x0BP5Cl9q3bfdBAZ8QXwkAzltskyC22CRn+XLOTeEdUElllXHYmlAdhZXaJQGJO6FaQDJ4YZg9eIMRLdipbJLWhBMcYGecZI9B/arnodIdk7pJB3sN6qrcwCIkQCSZGTzmvDtFQAGwiiMnAG0biZzEDPJyKpleTRNPlFcvvZsBQ9pDJEqAoyV5mPTyHA4zTLXaRXjuAgYgyWRTzjjieM/GmftBeDa51YwiMAPXwiT6TJNaD7OdnWmXcoxA5xHy+fzqZNxpiKUr9jMrPs1qLZBfaLZ5cNhT5tIkf9QBiegrR9L2F3FizbY7zd3FCuyLVu0AWYyoLsdygKeKPby4NNp2QGLl22VtqNxn7wKx8txUkj6dBSPZa/cHZ66cIqwCBiDkqSfXif8AMX3txyZKCvBD9kWLl4rcJjzLHmOo8IkeQHXmTmnN60zWnYwCjBArEBmVhJZVBkiSo6cN5ZsnZ2kvWUuXO73wYVB4YWJJyYYk45H1qL9rbASyNVp2Li42wIvg8QnduVoMACT0G3rNUi23kvNRXBBackNbXkB1JAH4gQBkZYgTmck/CL6uoefBauMI5Ypbj02kk9PL5VRexNEe+S40sFI3L3gAAeAmARuaQSFgwEMwK0RFGNw6E9cz04+MH/B16PDOTW5RFdpPc2d4yWgUIcHc5ICmCY2qGwTNe/aPZo1Fl7d25KuIO1VHhJ/i3EQROD09KkrqBlIZcEERJ4iPrk/QfCmXZGoLWwMyvhPoBgfOK1M0VR+3tTavd3auXWFtVS5vBIBUBG2k5hoDDn346U01Ouu3L+5jdP7q+HYF9KafaLYu29UjIzAXlEqJgtbKiCODjbA/hqP1Gl1TBgblpSAXAGJXaJVfUQIUZJb6c+pFu0et0sYyimqNO9m7r2iLjBmA4CzInmAfQnAq+siXVBZAwImGX+R4rLvZD2ke0iNcuF02+JTkzHIP70/pU/qvtM0yCSl4+gC/1zUxqKo5eo0puVpF1RVQQoAA6AQB8hVX9vO0EWxtZ7ChjG667LBAOQEVixB6RFRnZP2gtqS3daW4UHuuxAWQRIJE7mHXbIEck4pNjscktNxxvB3YQsVM4Zrm8kQT1gD5VulRxrDsrvs77F2VtB3VbtxhLMy4YtBwNoO3mCcweYp92p7PaQ2jbYW7U5UoVQhjy4HBGPIzGae9l6JVZrNwuxtkES7lXQ+4Sk7SIG3jlQOtSVrRopBREUnoAPyAAA4rRSxQeGUC17EaQA7v9VfkGD4gBjoQqicTyakew+ybVljbXTWbd1R4txAkY2uCoY5HIBOaum1hjBxH1+J+giKje0dKRF5Y71PEBxvQ82zEkyeD0MfKOOCrdnhcs3AxMoAR7sFvo0+f8MZiMgU1/wBF4iGa+TMBVYKMHBGzbADRGScfKpNNQbiqyksDngfoM8npwaS6bQV2iTJAwTO0A4x0j69BUkFZ1miWw6vtBQ4cOJNsmPvAWB6tkjqR5mJFmG+VE4BkEkEbYBEY4JwI/MVIahZBBBPRlGTjAJBER4eSAIPqJhLGnNhjbMBCSbTH5nZuPEGI6HPkakgUh3CRvz6j+lFeneL0uacDyZ1keh8Y/SirYK0aJWRdseyVhtfqL91rvdzccjaGm7mFAjxKYPnkeuNerNvae4H1DWVmWuEET+8YkAMCZ3CPU1wNtcGuik27KJ2v2pf7VASxpvCqgd4cABWG3e/ujnifxkZrR/YvsN7FpA4A2YgmWkjcwURkBgPiePWK0qDSNCwCxEqAILRILR6DkDoM+XdT7Zut1bWxRcNvwkgl7hUCBuBGeTBPz4qjzhHSsZsZe03tfvuXLdgOwUd03iuABpO7aiqAx94Zx4RgxUv2Kqqm1xAQTGMFlwFyBuM9cyp4qs2dKql9QqLPeLhCPFuCMW7piBGST8eTNXT2XvWSVZttkgyFKsAZJyu9RiTEEfAwKhpUWUmP9RbYqu0mIyoBO6FjbtjMSDHoPPDbXWCe5thN1rDsHifxSoEckJB4kM3manO0heCW/wDTkAk7WIztBmNp4ncADM4qsduWtLZY3r15WvqpK77xUG6ZOwRgGF4xMAetVotusp/bPY+ztCDuk2+8YxyCxVcYjwgAqBgmPStK9kLJUMSu0L5jnpPwGKqnYehGp1I1Fwq5KkAKZ2rvJzGWOTxAzGAKnu3va5EHdaU5GGaRtVidu0ebyYiPD18jDptE5UWvcrPth2Zdv65blss/hZLK+KBD3GZieFWWLj96FHGa0D2Y7JVLFsDxQoyRyepkgZ5+nTisw0/b+sF8FlthAF2kpgLu/AEwPeC5n3gacn2s1OmZQg3W3eFG7aynkLuUEbY5JE5icSLVfJS6WDaLOmgTwazj7QEYanFxSBAVSD+LkEjESvixwal9L25NjfavS6nxWrl1ZWBkcz5R8RVR7WvvqWW7YQ3A0KyqAGTPJ3ZI8RJJPKjgUr2IinbbZE6Wy6aiQyKoYLMSCN6MQAScEYB6bTkkgHQV1kjw27reu0qOeZeAZAH19M0XR2VtXrYAJJu+MnxFSzjwgtODAPz8zWiIsnwwM4xHkT0ma6NDhmOtyhs128fdtoB/Hckyeh2T9Kbae3c724hYLuG/aAOpgxunqfX5VLIoED1nJJiefzjFMe1Le25aug8PtPXDiJJ65/WtjNMjPan2VGrsw9y7vXxoxPGMwqgDMdIPHwqJ0/aFoaW3axBYC4CJgZPHqYlvWr9aQQBg+XzPXis67U0QS+4WNoLADkwSf0g1lqy20zv6FpyaZHdrWNMIFvvEPChbj3C5z4o8QI+A6Uv2X9jRqfvNVcuhVYjuY2nwkT3h5APlg+flV49lNIg0tlgqBggllUBieM+Y/pXqfubxYgbbnUjCsOT9PzM1qox5MNbUk24+w90emVFCIERVEKiiFC4AWPy+vNONnBifgesfmf8APKm9rtJCDtO45EIpbEc+EGOlc/1bMIW2xPXcVAJ+GTznips58nh2tbZSt5RLWyZAJl0Pvp0njcI6rFPrVwFQQZVhIOSIJEZ9J/lXhF9jLNbQDjBfyEzK/p1plpNKyMbDO22NyAQnXIkZ5ng8GoBJWxAIJJM5wfKcxwP65pm+tUbpuoSOigM3GQFHWfQ80ttEkSLa7h+94vIz4iZ/WnCqRkYUYEGAcnp8Seo5qSCAu6jumO1XKuZG5dm1yMmGI97J45mJJpwWvHju7YPWS8T6bVE9eTJp/qtKt0FWnaRE8RkRB8/X4eVMtLqWH3bEM6HxQfeEe8CTwR0PWgGYsvIm7cK8eAKg8BHkJA5j5ecV46zseyVKspmJUlt7CBz4mMiYxx8ekqlgbiY8J8hxJ6KcAdPPJqPt6glzDjYCuxQpiQGDAmNvT1930pKcYNJ+cFWyPta9rYCNaclcSqttPqIHXmip5WYYlvkGI5+Iz8hRW1Mrgt1Zbr79r/VagWyNwvN3iqpBJLHxN+8ZELPnjFapXzL7aXmXtPWMpIIvvBHPvcfCuHbuNNOVMv1vUhwWB8AB8TBlklgQQCvEE8kYM5mvGxrCl7cgCNtP3jMogMQGA3GZMAQJx5dYHs72l/1SpYukowgyrFd5EABdsbc5iegGc1OHSruO5Lb7QPE4De9iJIJ8j/5qlVydF2RVpryqg3bljvWugOAU81JkbRtiFAwZjrUsDuc7APLBIjarGNyZUgkcET16V59qHvjFwFthBnwjdMQAcRCoOcAEetd7V15REBDQp7tQF5Bx1jl8lixnGeTVeSydCb2ocMEDXjbA3M5uMu7xFQFk7pIhY5G71pnqXWSqlfFAZPCAxBMDjgeQxSk1EoGIKnccGSSVA4EwBMgfAR0plrL675g8+JhExceJPAGAQBiZP8VTQsf39bda2baBFXabYhFDR0JdY3GJB655yTTTsrTdwTc8aouCpgh/DAYZwwMN67YPQh1rn7sJAUyoAG0jxxEKMlj5nHU+dc1WqV22KLibQGubiPDtxllGNxyAJxmeCHgeSM7Q7ydptBlB2ko53ElhFxg0gmQREx8BTu0zBvGylhLKA6hioPQFhJA6joJqTbalsNCuWtlm8SsQ7hSZRTlkAgY5d5yDMXq9DbuqTdDttkgRAWNoAUbt373JnP4qhAa9k6lrpayx7xzJKKdqBAYB7zwYIkQNwO4cZFP17RuXghtIbaBiA21Laju1bO23IBjw7l8RJ+EtOzvCypZU2QyCSpUL452o7sCyyHLAT+Ie8Mh9r7TWbhtlDca2wW4VZQV7x0YjvGWUUyo3DgssdQJZCEaLUl71k5c98reLC7g+GJJkkLMDIwR8NWt2z1kmAJ56mMRzH6/TMdHpratYDGWLoCQI7tnZQgUMdxYM07mWRLYWVJ05vZyfeJbzJdj88/OttKlZlrPgTd1Nu2IZk9Zgkk+Y+XPpTLtDULdtstsM0jHgcwVMjP8Aepaz2Pt90W1PmoA/Ra9l0DTMj0yf6Vpa9zK0Rek7Ta6oKWz5bnbaCeuBuPTmKgtf7K3r15rly+iqzSbaISDjAYkiRieMyatel7LuICspAJK5JwTImRzTptI/8P1P14qPpfJeOq4P6XRD2OzCqhWu3iFEKFK21gRGLYUjApOr7Ltqpa2g3rkEku0rnlp6T/kVNnSt/D+f9KQ+icgDwn4n+1TcSu8a6S6HQNxOYHpz/npXtcQSen1EfMH+dNuzuyb1sMrMhXdK5Jwcw0jz/nTw6FzklZ65MeomKWiLQlTHx/X4x0/tUf2raJXeoh0MryfdHHwInHpUmNC38MeQJ/p51w6K50KfU/yHx/Klobhho9Srqrry3Q8TkkHr8/IHivdmHukj+EevkfnH5c146fsW4jtBTY2dskGfpxXu2jv/AIRZ+Jd/0C/zpuQbR47pxtPMfEZGP4euIPGKju0NOT94kkoD4TyVMbkHn1IzyKkW7J1De9dQCOEEf/IN9YoX2dGN8OR++zMP9vH5VO5EWRX+uRh4HXKyOpH8W3JEVHgkQFHu55AnEKPFBJg584HGYnG9mG+9tjYLN0HcAWUgsIYKQMA+ciPKo9fs8s+HcimJwXcgyqKAZGRttqI9D515nW6EtbUi0rS+f+o2g4Vl0/34E3rt2eNOPQ3DPH/QP0oqffsh55T5/wDiivVjNUr5MHV4JyK+YvbxAe0tXEz37z8mPHyr6fqg9r/ZNo9Tfu33vasNdcuwVrW0FjOJtkx86wi6CMBbnH+R1q2+znbe9hausQ04fw+LEBGLDHx6yR5Vov8A7LaH/n63/fZ/+qj/ANltD/z9b/us/wD1VLaZdTojtOp3brpGyZyPTgkcz/Xzimty/aMCAWOZMkjbufoc42jPXgDNXW19ntkKEOp1jBRGWtTGeSLYJOefSvX/ANBaeSe81PBAhwAAecBYPnmay2mvdRQtXbEKgcK4GSIIBmMnocfKSfIVHvatK21roDErC4EmMhVaCCPQT9QK1BPYXTgND3wzcOGUMmSTshYEjEkEx86H9hrBIbvL25SSD90SAwEqJtwB4VzE+EZ5pQ7sTNbl3cFIQeJwoACk+IlSeRtJzMHAPWmti6FRleAFztRlBgnw+EnxRjjgSfMnTn+z3TH/APZqPU7kJ/NDHyimbfZZpC0td1beQLpAJ64QSRyCZptHdiUR0a4EMsGZliO7trsQbSVd/Pw8RG0jmIf6VnFu5ducBWFpVXb3m2AS4gSN2OQSADgVd3+zrSkKGe+wUzDFCDIIIPg4IJmPypV32A07ADvdQIiI7oAbYwF7uAPCMRUOJPdiZhttpcLPmU27SG2mR4kQycRuC+QJ4xTbTuiWB3UbhJ2sCTckE7iuQTMyogcROY1a59nunLbu91APGDbAyZONmeBz5V5t9m2mz97qQTyQbQOVURPd/wAIPxk02sd2JQ9BoLli7pWdEHeXbcncTMukL5YyYBMR8BW2xVN7P+zPSWbiXFfUE22DKCbcSseST0/OrpVkqMtWalVCYoilUVYyExRFKooBMURSqKATFEUqigExRFKooBMURSqKATFEUqigExRSqKATFFKooDtFdooScortFAcortFAcortFAcortFAcortFAcortFAcortFAcortFAcortFAcortFAcortFAcortFAcortFAcortFAcortFAcortFAdooooAooooAooooAooooAooooAooooAooooAooooAooooAooooAooooAooooAooooAooooAooooAooooAooooD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17475" y="-1851025"/>
            <a:ext cx="5143500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4" descr="data:image/jpeg;base64,/9j/4AAQSkZJRgABAQAAAQABAAD/2wCEAAkGBxMSEhUTEhQRFhUWGB8YGBYXFxcYGhgaFhYZGhoXGBkYHyghGhomHRgaIjEiJSkrLi4uGB8zODMtNygtLysBCgoKDg0OGhAQGy0lHyUtLS0tLS0uLS0vKy0rLS0tLS0vLS0tLS0tLS0tLS0tLS0tLS0tLS0tLS0tLS0tLS0tLf/AABEIAMIBAwMBIgACEQEDEQH/xAAcAAABBQEBAQAAAAAAAAAAAAAAAgQFBgcBAwj/xABBEAACAQMDAQUFBQcCBQQDAAABAhEAAyEEEjFBBRMiUWEGMnGBkQcjQqGxFVJiwdHh8BSSM1NygvEWF7LTJEOi/8QAGQEBAAMBAQAAAAAAAAAAAAAAAAECAwQF/8QAKhEAAgIBAwMDBAIDAAAAAAAAAAECESEDEjEEE0EUUWEicZHwIzIFgeH/2gAMAwEAAhEDEQA/ALdqLoRGduFUsY8lEn9KYaftu29vvALmzoSsTkjGc5Fe3tCSNJqSORYuEfEW2rM+yvbW6gtWbiqbNvwkAcgkyWznmflXNK/B5vTdPHUTcjXLVrcAwIgiR86UNOZjFeHYmoFy0jIQVjBnyxTtwd1ee+o1rax+DuXQ6Pz+TyayR5V5MwBj0mvW7cz5yP0P96r3tH23a00NdaAwIETJIPAHWs31HU3Uav7F1/j+n83+SXbUqOZ/81G9p+0tjTgNcLgEwIWc5/pVTv8Ate7hTbs+EwCzkH0wo54PWoL2j7RS+wVnYW1YyQolT0EqTuBzxXXoR6pv+SqKT6Ppq+m7L7p/bbSOYU3f9hqY7O7St3yRbOR0OCZ8h1rHtDpwpDI24Tgjn5irr2XqysXFkMvofp867GmjH0el8ly7R1IsFd4PiBII48MTJ6cz8jTbs3ta3fnu5x1IEETEgzmpLtTRrrNFvWGbBAHnGUNUf2P7QL6k2QIW0rSMQGkAxHTFYqUt1eDPV6SEYtqy6xRFLorU8+hEURS6KChEURS6KChEURS6KChEURS6KChEURS6KChEURS6KChEURS6KChEURS6KChEURS6KChEV2lVygoZ9voTpdQAJJs3AB5k22gViN7RNacMw5zDYPMGR0z0rdO17O6xeUnaGtOJziUInHlWR+1/ZRtC1cZmdWBRiTJDAnxgjBwR8YzV4rFnpdJhNDRu1dYrqbZdCcJtLjBzAkxt6+WKmm9qNZcKWrd5t0AG5CgMxwTjgAnn0nFNezvaVdiK4JKrsPBwv7uMSefhUzZtgfeo2SAAQ3GM8fn+dTsi/B12xl232pqbNv7zUvdP7ywFB8pQgx/T5VDd6uotPeffsTBJLMWYhZC7iYb8WPOjt1XvXDbbLcq8KAQq5MnjH4R+dOfZld7f6dBKIS+8496FJIyDwI+PpRJIssj3tjSB7dthc22isbVUCQeBtGAfX6VAam5tRlUKu2V4mQ2Sc+c9PLpFSPb2rFr7pSSq4A688/Cq7f1BYHcIJiPkef8APM1d0VSZ56PUMhkHH9K0r2F7Mu69LjC4/gYAoBjxCQQ0iRjis401sxuCMyjk9K337Hb1o6Nlte+j/eLgESoAxjGG+e6s5L6S3klewfZc2LLWjceHYMY54AInyMdK8P8A0hptJuvWUh2IBM4zzjpx0q4lTUb24p7rIjxD+dYqFFdZ/wAcvsV2KIpUURVzxqExXQtdiugUFFW7I7fu3G0+4WGGoLeG2W32tisdzAkyvhAJxBZfOpm32naKq4bwtcNoGGy4dkKxH7ykTxiq/wBmezt5f9MrWtNbNi5va+jzccAtKAC2MPIBljjoTEOLHZGpXZa22e6t6o3+83tuZGvNcChNuGG8g5PuiOcWaRtKEW8fvIrS9sXWNoHb49besHH4LQvlY9fu1z8a9tX7Q2+8t27TElr4tEm2+xo3BwlwgKzAjMExBpOl7Euq1onZ4Nbe1Bz+C6L+2Me994sj4146TsnVKtiyVsd3Yv7+83sWdAzFfBt8LQ3iknIxzhgbY3+/JJHt7T953e5p393u7u53feTHd97t2b5xE845xXLvb9hbgtTcLG53QK2rrIbkSU3hdsgAznEGeDUcOxb/AHX+li13Xf8Ae99vO7Z/qO/293t9+fDMx19Kiez9YBqPEUf/APMubbAvbbqM910706YJMBWLEl42+OATSkFpxfBau3dW1m2rJEm9aTInFy8iN84Y0N2zZ2l17xwHNv7u1duSy+9tCKdwGQWGJBEyKa9q+zqvaKW+8O+7ad99683ht3ldtu9jsMT7sdPIU3/ZOpS1asht1uyxXwXWsPdshIt7ntrKMpgELAbbPXbUUiFGLQ7btgM+mNo7rV0XS3hbd90swFjcGDAgrEyIiaT7LdpPqbbXWLQXYKptPb2hXYABn/4mAskcGR6Dw7F7Cu2v9Nu2fdPqGaHZ8X3YpDMJY+ISTmpTsLRNZsLbeNwLnBkeK47D8mFMCSilS/eR7FEUqKIqDKhMURSooigoTFEUqKIoKExRSoooKPHtOwz2bqWxLvbZVGBLMpCiTgZI5xWO9pam8GfTatSkiNrCCjDKOM5EyJGInmtx06S6g8FgPLk+YyKsbaG2ylGt2ypwVZQwI9QealN2el0qW12fJNu0Q21hBBg+mf7jNSPZ3abWtyMT3ckR6g8/lX0L2t9n/Z18ANpbawIBtE2ivw7sgfIiKzH2r9jxoDaHd97bLFEdgGO5ydu+BBIkdBP5VdHSyl9qalXXcpzgxnoCP0J/L0pno9YyEG2xUx7wg884OOYq5D7KNVcaLLh1HNwsAFIPuqD7zDPDRjnpTH2z9gb3ZQtXWupetXG2EqpQoxBbaVJOIBzPSI4k2EiD1Wo3EkiWPLHkkdZ6D0pek0VlV3XiGY8ICYHqxB59K4WUoWAb0IiB5T9K8RakxVyCX7LstecWbZk3WAt2x7qtMFojA2jn0rRPYXsLV9n9oKdQq7NSHUvbbcm8KHUNAG1jsaCRGSKiPs4sJo9YH1AS3vTZbLsAZOT4eRujk+VbM1gOsggzkH9DWe/NIu4UrY6qO7e/4X/cP516WVu8E159uD7rP7w/nVnwYav9GV2il7aNtZnm0Iope2jbQUIope2jbQUIope2jbQUIoil7aNtBQiil7aNtBQiil7aNtBQiil7aNtBQiil7aNtBQiil7aNtBQiil7aKCj1048S/wDUP1qf0C3Qp7zbuJkRPHQZHP8AWoFDBBHIM/Snn7UueY+lSqs7dHUUE0yYhvT6/wBqba7sxbylLsFDyoHkZBB6EESCMg0w/alzzH0o/alzzH0qcGvqES1rTFECo3HVlk/EwQJqMvezFq4Q197t0gzDsSs+ez3R9KR+1LnmPpXf2pc8x9Km0R3oiNX7D9n3Pe01oHzWU/8AgRUU/wBlfZpM93dHwvXP5mpj9qXPMfSj9qXPMfSm4jvRIU/ZT2aSSUvmeQb1z+Rn8+lW/R6UWkCL7qiADyB5T1qJ/alzzH0rv7UueY+lLRPfiTjz0FMe3P8Ah/Mfzpj+1LnmPpXlqNa7iGIjniotFZ6sXFoxr2lR/wBoalQ7gEowAIx4I6/9NNEtNnxOfXew+WDUp7SacHtG7MncpjPGzu/WI8ZEV4nS21ydi+RMQQOgn9efyrpisFY8DBGVbluWJmVPikCRImT+8In1qSS4OJuemD0mc/zrw1rIbLBSN0SAM5TxDIkdB5fpTizc3AFd5GCAAB09f84q1F6PDVi4wO0OG5GR7wOOvEj6U40l1riBxtAI3RLGJwRHypytliML65MR/tB6fzpppkdbr2wUAM3FwWHikMBxwcny3VDwWSPVkePeEEYgGc8jJPTioVd6sbe9ojcsH8J5HxBP0IqX1Fps+P57VA9cHIqNv9mXGHeeJiviyTkRlYxEjj4D1rmm23SNYxSVjZrTn8Vw9T424/z9K83BsncWaCIILZHkR69I9fSpfXNatWe+G0iB3YjJ3HwjPQ9T5TUPatynfXgCWAKggYECAo4zz51SUdvLN9KHcfweHeXX3sskFgvvMQoAmTtnHPzFc7Yci2hVsj3oYgD5Tn+9ObL7wApVWbDKI3TzAC4PkfpRc0qho3MfD7jRjEwBz5wKys7dioh7Opuggqznd0MkdePhBnyp7q7VzkEjGfEwEHyMn/OtCa0B1XajTAaAI490dB6kdaNdfAmHAAJ5B9TiBIx8JomyO3HbkY2rRYvN1kI4BuNLCCfCBxgdYpei1twES1whzHhZoPwIPvfDmKTYtW2yFMHPPTzOMn0r07pgSpnIlSfERtkev5VdGTgh/aedz2y7QSGRmJIM5gE8z04OD8XC61YneRPrH0zPnioB9T3FzvCofdgrx0HiyIHEj41O6S4txe+sdcFeJiJGOGGM9fpHRB2jz9SG10LuHdkNc3DgjeR8PUR/aK8BrnkowuBucEDHnJPH+dakdPqUKzMH5EjMbSBmeleGoZGPUHoVUyDxgxj4fKK1Rixk73CZ+8/3f3or0Opuf8pj6ggA/I8VyppFTeIoilRRFcZlQmKIpUURQUJiiKVFEUFCYoilRRFBQmKIpUURQUJiiKVFEUJoy72w04/1gaCQXZTnq1oFRjj3Pz+deQ0iiCBEz6E48h/Lyp57XW51RJOBeTkwBvXZOM8t59K42mVgfCeYE+LPofn/AHrsjwbRQ3tgDkosevnjg5iP0o7MuDZsYsRbYocEyFMKeD+GKdW9PtiJ/L6QBgQDjHypvbBW++QodVuTIAx4W4PG3b/malsvQ7ViOVfy5Ax1JB+A6GmfaibdlwBBsbI3E+FjDdBIGDE/hqTW8jHDFp5ABKj4QPTj/wAV4695TaVczySABB4HiYERPrWc3SLxR2zaJg7kJAIhVAODkySRE+lM7msDK5Uu8GCJUHrIIQAgSD9PUT6aS862mYqpaz4X3N6DbtgdRx8+vLf2b9jNVqhJ327byWJRvExPAJzE8t5eZisnqOsHTp6ceZcFV1KO5XACyxVS26JMs23kCATkdTTSyG37Xa4YPhHJzwR0Hn8utXTs77PtVeul1tFUMhSzbQRBGScwROQDJ6CSR3U/Z1q9IouNbFxZAPdSzCcA7VknMHAMVk1JnQnCLpMh9P2atnasbmeD4hlQCdwJgfX1pGpuItu4iP4nJMAzsUfhn4fpGaj319x93dgEsZc5ZwF5EHMDNQ/ektuQmZiD1PMZzVGmbdyOBdvwNtfoceXzqT2C6h3ROTuCjcQIlSfT/PRndIdQSM9ZyD/Wjs/Ui2TbeTbbyJEGOR5fKqxlYqvsMtKUF1TMwYicGPz+v51YO0mUWwducTBnwjAA6r6ioi1pimpaION270YxPlmZqZvXAAQ8BunHHmCAOOog1q06MoeSH7Rt97a3Dy4mMiMn1nHzNI9irsXmsuo8QkBhkMvx4xP0pxahlcCMmOgndiTXezdGUuoUDq0nxsuTgRG4e9kmP6VpCWODl1o27ssrWDym2cDbjxSDzjnkg9I+IpLpjyIMGfDB6g9Ac/z4zXLulb8Tv5kFiFMZ8wPyqO1ehE7kAkdc5EZDY49eR69bbq8HM4js30GN6D0la7Uet0fiG0+UcUVO9+xXab/FEUuKi9XrnViq7J6SCePQHPwrEpHTcuCRiiKg9X2xcQwAMjErwedrAN0BB+GcUm325cMeFc+hER6E/Dgnmos09PInooioI9tXCfCq/PB45ieKQnbV4kjak/AxkH15BjipsenkWCKIqAudt3F57viTg8Dn5/Kl2u170kMtsYkEeIcSASDzHwpY9PInIoioG92zcAU/djBLAg/Ic+ma8NP7RXGdx92RbCl9qtjeTsk5AB2nOZJHrCx6eRZYoiqhd9p9QMhLYAEktIHusYBDEAkiACZkgECaSntg7OVXu4B6jIhJMwxkyDgZ6RINLHp5EL7dWX332BEDxAAZJXacmeJHl/byOl3c3GknjwKMjkYweMTn4047W1RdnYhZuASMcNKmAJPQc+npTS3qLlkFdoAUBZMkxEqZPHB9BW61YpGi0JDodnqsDJzDZJknqAzeZGfWvXWaUK9q4F2w20kADFwFZwPOPrURb7bulwo2qGcLlDOWAOceePP61Zr2gY2yGfp5RMDHUwMfDiKspqSwRKDjyAtCZEnryeOOs+R8uKTqRjptg9Rk8Tnnn86caFFuor7nMr+8Vz1Bggef1qE7e0Nw39PYsIv3hIcxBJkYJy20BiTmIBngVWb+ktpxuVFk9kfZ1b7d+4cAMpB3DbcKEngcgGefzjGhoMx0pv2Tols21tJ7qLtHy6/EmT86eosVRYRMnbFBaUK5TbX6+3ZXdddUExLGBPlNWKJWYp7f9jbdZeNm0FuLcVw3C3luwSCMzD4PzPrXh252NYvaY3mOy9skhBsUOMFevhBjknNaXoO2LPadq8EQrctMVgkGSp8JBHMxjyrMu37Aa4LTElTANstAnp5cmD9aicbqj0dCdJpr/XuVfTWk2HeVLQNqQwJYyAD5D8sioq5pjBPBB4zI8jA6fSr/AKPsAXbdt8hIdWmWKbQ20/KAD8aiL/ZQVjaAI2mWZfdWJB3fOOR0PnWLhg0q6RXbOtuqNh8SnpEn4+n9q72lq/DGNswB13RB9RGfSAtT/ZRt94u4LzBMDgwAZ+OfLBqP9ouzNt2FKwXYsSQNokk44yBg/GogrwyuotsbQ27AVXNpIbnc0Bm6nyHwq63ezt6gbHbdEbRDAg4cboyM8TVW7A7Ys6XfMXC+F2spXE4fBIkzgjgTirLofapGdVu2rlssMMSu0zHJJBIx5dK7FUUec7m8Dbur2LdxQHGYJjfBiQF/FGSJrr6EtywGZ8KyM+rMc/Idan9fpluLGQZkkRuUjxSsTBEDpnI4Ipkt3axF8qrDrlVYdHH6HOCI4INVcfJTjDGKdmY/4lz5JI+q24+lFPLmssMZF+2B8+mOgrtSRg1Oq7fJ33PEwO5uBAA8pnODn/IscVj/ANrPasMdOrDxMWuAeQJ2g/PP/bXPV4LaLpstN25mNoniepkSFjjdJA+BxPFItFz4oAO6M9YkR04kZ4w1YnZ1LWzNtmQ+akr+lSL+1GsIg6i5HlgfoKl6bN95rzsiAs5A/dnAM48JOOnHMmm7doDFsMGLE4AYziSSV97APoCROYrINWL90g3BfdiJlt7EjzEiYz086YtHUdetO38jebjauWAxU3gbgncoIBgtujxGSeg6gCKctcCnkYWMEEAE4iesHn41gZjjFSun9otWgAW9cIHRoYfA7gTHzqHD2LKfua/cWSRvUjyj3iAZyeBx59fOmV3WlZLTMACCfCFYkAKDB98gYmTOOtC7P9rLsg3LVx/4rZYRznbBEwfPp61YbHbdq4GJfbuB5Qg7hwTujAB4mMjzqjVFk0yXuXSQSwKGF52hyIHJOE654HwFR7Myh9kB28KmAyqwJMhiRgSDgzj5156ntZFtl9xniSYBaCRmOJPTiMcUx0zvcS27EgEZUNMwR8BmD0/FnihLJjX6tgNlszAO0wZO1p8yMgnPSAYEmmy6TeFCsZ2yxHEsARBIBkZE/wARpVjRiSDG6SCMGQpjJ4iCIHkPQU51OxCyYPABB5WBJYxxxn06VVslDBtNF62bm7DAt4pg7gQST1nMzkgTVxtahSPC4J4kZ854Bxmqpbuo11IWT3igzBCwy+EgcEfPkeWb4lqQI6T0559I5j/IJ30eGY6/KIfsl9pe0A3hdmURnbcMxmOu5flU17KWkfWMzgC5at+AY/G3iOCcgBf9xqO1CBdShgQ6lPSVO8HI+ImKa9rdpXbGs0lxCgUuUdrkhRvAADsOAcgesVo4szTRqbqY8MT616W5615tcA5obVoIllE+ZFQVIztntnu4gwJgmKzf2/1rOjM15cfgkjniFnP9q0Dtvsc3gdm1g3qBHr6xms+9ofZ0WLJtrbbecs5zM+nH9KpKqzwd/TbFxyV/7ONe9q+VWfvFKnOVcgwfUYjHWK77dao94WjaeSYyWDGI+n/9Vavsr9mULNfuKfAQEBBgmDLZ5iae/aV7MozLqYgAhWA/GbhCA+kST9PhVv7RoruUZ7fJn47YZbO0XJJEleOc58yCCZ9abK5l2ZySxPgAw5IwT9fyptr9RZ2bFJW7J7wydpAMAkDiRn+UUjR6mS1loxm24ypE7ZBAyDjrgmOayUWrZ0d2LaRLdwAAPxMREHM8+vXmovtnxBkvfdwCd2ZMTAEZzJEfKnDXWtXJuFQwwCTMdN3h46n+VQ/tD2sly1sLhmJBDHkAdPjP/iaRjbTZGtNKLRHeGwVaGxkSd0uduIjEAH40nU3m1DwNxYmSYZoBInwqCcE8VJdkexWp1KCful5UuDLExgKM/XJPAzVx7O9kxpV7y0CXA8QEnvFUCSPI7pPxwOldiTayeXdcC+xezz3ey49xyMAlmQlVWMop5G0CCSYGfKvbXdmq2UVE2zBhSQY5Mc4kZPE8SDUpp2Vk3L7rAEeXizzOB4Rz/KSk6m2IAZMR4VhzwYhU4x58R8zKikqKyd5INdcww41G4c93Lp/2soII+dFTT65FMd0x9TZafnImaKjaVs0evn77U3H7Qux8J9QTI/z+dfQUV87faN2i1zWXrRW2q2r1wLtWCZbJY9STJnn6CuaPJOn5KwucU/0RIDbNkx7xifKAT+gyfhTK9pLiAllZYAmQQRu4584P0q6exHY928gO1tu2RyAQpXJJwBJBHnPWDVpSVG8Vk9+yOy7zLte60sFiJEKQZBKiTBjr8uZsZ9lrItDcECgZZlxMAcn3jO7J8+KmrfZG2DtyIJPTI4x0BP5Cl9q3bfdBAZ8QXwkAzltskyC22CRn+XLOTeEdUElllXHYmlAdhZXaJQGJO6FaQDJ4YZg9eIMRLdipbJLWhBMcYGecZI9B/arnodIdk7pJB3sN6qrcwCIkQCSZGTzmvDtFQAGwiiMnAG0biZzEDPJyKpleTRNPlFcvvZsBQ9pDJEqAoyV5mPTyHA4zTLXaRXjuAgYgyWRTzjjieM/GmftBeDa51YwiMAPXwiT6TJNaD7OdnWmXcoxA5xHy+fzqZNxpiKUr9jMrPs1qLZBfaLZ5cNhT5tIkf9QBiegrR9L2F3FizbY7zd3FCuyLVu0AWYyoLsdygKeKPby4NNp2QGLl22VtqNxn7wKx8txUkj6dBSPZa/cHZ66cIqwCBiDkqSfXif8AMX3txyZKCvBD9kWLl4rcJjzLHmOo8IkeQHXmTmnN60zWnYwCjBArEBmVhJZVBkiSo6cN5ZsnZ2kvWUuXO73wYVB4YWJJyYYk45H1qL9rbASyNVp2Li42wIvg8QnduVoMACT0G3rNUi23kvNRXBBackNbXkB1JAH4gQBkZYgTmck/CL6uoefBauMI5Ypbj02kk9PL5VRexNEe+S40sFI3L3gAAeAmARuaQSFgwEMwK0RFGNw6E9cz04+MH/B16PDOTW5RFdpPc2d4yWgUIcHc5ICmCY2qGwTNe/aPZo1Fl7d25KuIO1VHhJ/i3EQROD09KkrqBlIZcEERJ4iPrk/QfCmXZGoLWwMyvhPoBgfOK1M0VR+3tTavd3auXWFtVS5vBIBUBG2k5hoDDn346U01Ouu3L+5jdP7q+HYF9KafaLYu29UjIzAXlEqJgtbKiCODjbA/hqP1Gl1TBgblpSAXAGJXaJVfUQIUZJb6c+pFu0et0sYyimqNO9m7r2iLjBmA4CzInmAfQnAq+siXVBZAwImGX+R4rLvZD2ke0iNcuF02+JTkzHIP70/pU/qvtM0yCSl4+gC/1zUxqKo5eo0puVpF1RVQQoAA6AQB8hVX9vO0EWxtZ7ChjG667LBAOQEVixB6RFRnZP2gtqS3daW4UHuuxAWQRIJE7mHXbIEck4pNjscktNxxvB3YQsVM4Zrm8kQT1gD5VulRxrDsrvs77F2VtB3VbtxhLMy4YtBwNoO3mCcweYp92p7PaQ2jbYW7U5UoVQhjy4HBGPIzGae9l6JVZrNwuxtkES7lXQ+4Sk7SIG3jlQOtSVrRopBREUnoAPyAAA4rRSxQeGUC17EaQA7v9VfkGD4gBjoQqicTyakew+ybVljbXTWbd1R4txAkY2uCoY5HIBOaum1hjBxH1+J+giKje0dKRF5Y71PEBxvQ82zEkyeD0MfKOOCrdnhcs3AxMoAR7sFvo0+f8MZiMgU1/wBF4iGa+TMBVYKMHBGzbADRGScfKpNNQbiqyksDngfoM8npwaS6bQV2iTJAwTO0A4x0j69BUkFZ1miWw6vtBQ4cOJNsmPvAWB6tkjqR5mJFmG+VE4BkEkEbYBEY4JwI/MVIahZBBBPRlGTjAJBER4eSAIPqJhLGnNhjbMBCSbTH5nZuPEGI6HPkakgUh3CRvz6j+lFeneL0uacDyZ1keh8Y/SirYK0aJWRdseyVhtfqL91rvdzccjaGm7mFAjxKYPnkeuNerNvae4H1DWVmWuEET+8YkAMCZ3CPU1wNtcGuik27KJ2v2pf7VASxpvCqgd4cABWG3e/ujnifxkZrR/YvsN7FpA4A2YgmWkjcwURkBgPiePWK0qDSNCwCxEqAILRILR6DkDoM+XdT7Zut1bWxRcNvwkgl7hUCBuBGeTBPz4qjzhHSsZsZe03tfvuXLdgOwUd03iuABpO7aiqAx94Zx4RgxUv2Kqqm1xAQTGMFlwFyBuM9cyp4qs2dKql9QqLPeLhCPFuCMW7piBGST8eTNXT2XvWSVZttkgyFKsAZJyu9RiTEEfAwKhpUWUmP9RbYqu0mIyoBO6FjbtjMSDHoPPDbXWCe5thN1rDsHifxSoEckJB4kM3manO0heCW/wDTkAk7WIztBmNp4ncADM4qsduWtLZY3r15WvqpK77xUG6ZOwRgGF4xMAetVotusp/bPY+ztCDuk2+8YxyCxVcYjwgAqBgmPStK9kLJUMSu0L5jnpPwGKqnYehGp1I1Fwq5KkAKZ2rvJzGWOTxAzGAKnu3va5EHdaU5GGaRtVidu0ebyYiPD18jDptE5UWvcrPth2Zdv65blss/hZLK+KBD3GZieFWWLj96FHGa0D2Y7JVLFsDxQoyRyepkgZ5+nTisw0/b+sF8FlthAF2kpgLu/AEwPeC5n3gacn2s1OmZQg3W3eFG7aynkLuUEbY5JE5icSLVfJS6WDaLOmgTwazj7QEYanFxSBAVSD+LkEjESvixwal9L25NjfavS6nxWrl1ZWBkcz5R8RVR7WvvqWW7YQ3A0KyqAGTPJ3ZI8RJJPKjgUr2IinbbZE6Wy6aiQyKoYLMSCN6MQAScEYB6bTkkgHQV1kjw27reu0qOeZeAZAH19M0XR2VtXrYAJJu+MnxFSzjwgtODAPz8zWiIsnwwM4xHkT0ma6NDhmOtyhs128fdtoB/Hckyeh2T9Kbae3c724hYLuG/aAOpgxunqfX5VLIoED1nJJiefzjFMe1Le25aug8PtPXDiJJ65/WtjNMjPan2VGrsw9y7vXxoxPGMwqgDMdIPHwqJ0/aFoaW3axBYC4CJgZPHqYlvWr9aQQBg+XzPXis67U0QS+4WNoLADkwSf0g1lqy20zv6FpyaZHdrWNMIFvvEPChbj3C5z4o8QI+A6Uv2X9jRqfvNVcuhVYjuY2nwkT3h5APlg+flV49lNIg0tlgqBggllUBieM+Y/pXqfubxYgbbnUjCsOT9PzM1qox5MNbUk24+w90emVFCIERVEKiiFC4AWPy+vNONnBifgesfmf8APKm9rtJCDtO45EIpbEc+EGOlc/1bMIW2xPXcVAJ+GTznips58nh2tbZSt5RLWyZAJl0Pvp0njcI6rFPrVwFQQZVhIOSIJEZ9J/lXhF9jLNbQDjBfyEzK/p1plpNKyMbDO22NyAQnXIkZ5ng8GoBJWxAIJJM5wfKcxwP65pm+tUbpuoSOigM3GQFHWfQ80ttEkSLa7h+94vIz4iZ/WnCqRkYUYEGAcnp8Seo5qSCAu6jumO1XKuZG5dm1yMmGI97J45mJJpwWvHju7YPWS8T6bVE9eTJp/qtKt0FWnaRE8RkRB8/X4eVMtLqWH3bEM6HxQfeEe8CTwR0PWgGYsvIm7cK8eAKg8BHkJA5j5ecV46zseyVKspmJUlt7CBz4mMiYxx8ekqlgbiY8J8hxJ6KcAdPPJqPt6glzDjYCuxQpiQGDAmNvT1930pKcYNJ+cFWyPta9rYCNaclcSqttPqIHXmip5WYYlvkGI5+Iz8hRW1Mrgt1Zbr79r/VagWyNwvN3iqpBJLHxN+8ZELPnjFapXzL7aXmXtPWMpIIvvBHPvcfCuHbuNNOVMv1vUhwWB8AB8TBlklgQQCvEE8kYM5mvGxrCl7cgCNtP3jMogMQGA3GZMAQJx5dYHs72l/1SpYukowgyrFd5EABdsbc5iegGc1OHSruO5Lb7QPE4De9iJIJ8j/5qlVydF2RVpryqg3bljvWugOAU81JkbRtiFAwZjrUsDuc7APLBIjarGNyZUgkcET16V59qHvjFwFthBnwjdMQAcRCoOcAEetd7V15REBDQp7tQF5Bx1jl8lixnGeTVeSydCb2ocMEDXjbA3M5uMu7xFQFk7pIhY5G71pnqXWSqlfFAZPCAxBMDjgeQxSk1EoGIKnccGSSVA4EwBMgfAR0plrL675g8+JhExceJPAGAQBiZP8VTQsf39bda2baBFXabYhFDR0JdY3GJB655yTTTsrTdwTc8aouCpgh/DAYZwwMN67YPQh1rn7sJAUyoAG0jxxEKMlj5nHU+dc1WqV22KLibQGubiPDtxllGNxyAJxmeCHgeSM7Q7ydptBlB2ko53ElhFxg0gmQREx8BTu0zBvGylhLKA6hioPQFhJA6joJqTbalsNCuWtlm8SsQ7hSZRTlkAgY5d5yDMXq9DbuqTdDttkgRAWNoAUbt373JnP4qhAa9k6lrpayx7xzJKKdqBAYB7zwYIkQNwO4cZFP17RuXghtIbaBiA21Laju1bO23IBjw7l8RJ+EtOzvCypZU2QyCSpUL452o7sCyyHLAT+Ie8Mh9r7TWbhtlDca2wW4VZQV7x0YjvGWUUyo3DgssdQJZCEaLUl71k5c98reLC7g+GJJkkLMDIwR8NWt2z1kmAJ56mMRzH6/TMdHpratYDGWLoCQI7tnZQgUMdxYM07mWRLYWVJ05vZyfeJbzJdj88/OttKlZlrPgTd1Nu2IZk9Zgkk+Y+XPpTLtDULdtstsM0jHgcwVMjP8Aepaz2Pt90W1PmoA/Ra9l0DTMj0yf6Vpa9zK0Rek7Ta6oKWz5bnbaCeuBuPTmKgtf7K3r15rly+iqzSbaISDjAYkiRieMyatel7LuICspAJK5JwTImRzTptI/8P1P14qPpfJeOq4P6XRD2OzCqhWu3iFEKFK21gRGLYUjApOr7Ltqpa2g3rkEku0rnlp6T/kVNnSt/D+f9KQ+icgDwn4n+1TcSu8a6S6HQNxOYHpz/npXtcQSen1EfMH+dNuzuyb1sMrMhXdK5Jwcw0jz/nTw6FzklZ65MeomKWiLQlTHx/X4x0/tUf2raJXeoh0MryfdHHwInHpUmNC38MeQJ/p51w6K50KfU/yHx/Klobhho9Srqrry3Q8TkkHr8/IHivdmHukj+EevkfnH5c146fsW4jtBTY2dskGfpxXu2jv/AIRZ+Jd/0C/zpuQbR47pxtPMfEZGP4euIPGKju0NOT94kkoD4TyVMbkHn1IzyKkW7J1De9dQCOEEf/IN9YoX2dGN8OR++zMP9vH5VO5EWRX+uRh4HXKyOpH8W3JEVHgkQFHu55AnEKPFBJg584HGYnG9mG+9tjYLN0HcAWUgsIYKQMA+ciPKo9fs8s+HcimJwXcgyqKAZGRttqI9D515nW6EtbUi0rS+f+o2g4Vl0/34E3rt2eNOPQ3DPH/QP0oqffsh55T5/wDiivVjNUr5MHV4JyK+YvbxAe0tXEz37z8mPHyr6fqg9r/ZNo9Tfu33vasNdcuwVrW0FjOJtkx86wi6CMBbnH+R1q2+znbe9hausQ04fw+LEBGLDHx6yR5Vov8A7LaH/n63/fZ/+qj/ANltD/z9b/us/wD1VLaZdTojtOp3brpGyZyPTgkcz/Xzimty/aMCAWOZMkjbufoc42jPXgDNXW19ntkKEOp1jBRGWtTGeSLYJOefSvX/ANBaeSe81PBAhwAAecBYPnmay2mvdRQtXbEKgcK4GSIIBmMnocfKSfIVHvatK21roDErC4EmMhVaCCPQT9QK1BPYXTgND3wzcOGUMmSTshYEjEkEx86H9hrBIbvL25SSD90SAwEqJtwB4VzE+EZ5pQ7sTNbl3cFIQeJwoACk+IlSeRtJzMHAPWmti6FRleAFztRlBgnw+EnxRjjgSfMnTn+z3TH/APZqPU7kJ/NDHyimbfZZpC0td1beQLpAJ64QSRyCZptHdiUR0a4EMsGZliO7trsQbSVd/Pw8RG0jmIf6VnFu5ducBWFpVXb3m2AS4gSN2OQSADgVd3+zrSkKGe+wUzDFCDIIIPg4IJmPypV32A07ADvdQIiI7oAbYwF7uAPCMRUOJPdiZhttpcLPmU27SG2mR4kQycRuC+QJ4xTbTuiWB3UbhJ2sCTckE7iuQTMyogcROY1a59nunLbu91APGDbAyZONmeBz5V5t9m2mz97qQTyQbQOVURPd/wAIPxk02sd2JQ9BoLli7pWdEHeXbcncTMukL5YyYBMR8BW2xVN7P+zPSWbiXFfUE22DKCbcSseST0/OrpVkqMtWalVCYoilUVYyExRFKooBMURSqKATFEUqigExRFKooBMURSqKATFEUqigExRSqKATFFKooDtFdooScortFAcortFAcortFAcortFAcortFAcortFAcortFAcortFAcortFAcortFAcortFAcortFAcortFAcortFAcortFAcortFAdooooAooooAooooAooooAooooAooooAooooAooooAooooAooooAooooAooooAooooAooooAooooAooooAooooD/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69875" y="-1698625"/>
            <a:ext cx="5143500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AutoShape 6" descr="data:image/jpeg;base64,/9j/4AAQSkZJRgABAQAAAQABAAD/2wCEAAkGBxMSEhUTEhQRFhUWGB8YGBYXFxcYGhgaFhYZGhoXGBkYHyghGhomHRgaIjEiJSkrLi4uGB8zODMtNygtLysBCgoKDg0OGhAQGy0lHyUtLS0tLS0uLS0vKy0rLS0tLS0vLS0tLS0tLS0tLS0tLS0tLS0tLS0tLS0tLS0tLS0tLf/AABEIAMIBAwMBIgACEQEDEQH/xAAcAAABBQEBAQAAAAAAAAAAAAAAAgQFBgcBAwj/xABBEAACAQMDAQUFBQcCBQQDAAABAhEAAyEEEjFBBRMiUWEGMnGBkQcjQqGxFVJiwdHh8BSSM1NygvEWF7LTJEOi/8QAGQEBAAMBAQAAAAAAAAAAAAAAAAECAwQF/8QAKhEAAgIBAwMDBAIDAAAAAAAAAAECESEDEjEEE0EUUWEicZHwIzIFgeH/2gAMAwEAAhEDEQA/ALdqLoRGduFUsY8lEn9KYaftu29vvALmzoSsTkjGc5Fe3tCSNJqSORYuEfEW2rM+yvbW6gtWbiqbNvwkAcgkyWznmflXNK/B5vTdPHUTcjXLVrcAwIgiR86UNOZjFeHYmoFy0jIQVjBnyxTtwd1ee+o1rax+DuXQ6Pz+TyayR5V5MwBj0mvW7cz5yP0P96r3tH23a00NdaAwIETJIPAHWs31HU3Uav7F1/j+n83+SXbUqOZ/81G9p+0tjTgNcLgEwIWc5/pVTv8Ate7hTbs+EwCzkH0wo54PWoL2j7RS+wVnYW1YyQolT0EqTuBzxXXoR6pv+SqKT6Ppq+m7L7p/bbSOYU3f9hqY7O7St3yRbOR0OCZ8h1rHtDpwpDI24Tgjn5irr2XqysXFkMvofp867GmjH0el8ly7R1IsFd4PiBII48MTJ6cz8jTbs3ta3fnu5x1IEETEgzmpLtTRrrNFvWGbBAHnGUNUf2P7QL6k2QIW0rSMQGkAxHTFYqUt1eDPV6SEYtqy6xRFLorU8+hEURS6KChEURS6KChEURS6KChEURS6KChEURS6KChEURS6KChEURS6KChEURS6KChEURS6KChEV2lVygoZ9voTpdQAJJs3AB5k22gViN7RNacMw5zDYPMGR0z0rdO17O6xeUnaGtOJziUInHlWR+1/ZRtC1cZmdWBRiTJDAnxgjBwR8YzV4rFnpdJhNDRu1dYrqbZdCcJtLjBzAkxt6+WKmm9qNZcKWrd5t0AG5CgMxwTjgAnn0nFNezvaVdiK4JKrsPBwv7uMSefhUzZtgfeo2SAAQ3GM8fn+dTsi/B12xl232pqbNv7zUvdP7ywFB8pQgx/T5VDd6uotPeffsTBJLMWYhZC7iYb8WPOjt1XvXDbbLcq8KAQq5MnjH4R+dOfZld7f6dBKIS+8496FJIyDwI+PpRJIssj3tjSB7dthc22isbVUCQeBtGAfX6VAam5tRlUKu2V4mQ2Sc+c9PLpFSPb2rFr7pSSq4A688/Cq7f1BYHcIJiPkef8APM1d0VSZ56PUMhkHH9K0r2F7Mu69LjC4/gYAoBjxCQQ0iRjis401sxuCMyjk9K337Hb1o6Nlte+j/eLgESoAxjGG+e6s5L6S3klewfZc2LLWjceHYMY54AInyMdK8P8A0hptJuvWUh2IBM4zzjpx0q4lTUb24p7rIjxD+dYqFFdZ/wAcvsV2KIpUURVzxqExXQtdiugUFFW7I7fu3G0+4WGGoLeG2W32tisdzAkyvhAJxBZfOpm32naKq4bwtcNoGGy4dkKxH7ykTxiq/wBmezt5f9MrWtNbNi5va+jzccAtKAC2MPIBljjoTEOLHZGpXZa22e6t6o3+83tuZGvNcChNuGG8g5PuiOcWaRtKEW8fvIrS9sXWNoHb49besHH4LQvlY9fu1z8a9tX7Q2+8t27TElr4tEm2+xo3BwlwgKzAjMExBpOl7Euq1onZ4Nbe1Bz+C6L+2Me994sj4146TsnVKtiyVsd3Yv7+83sWdAzFfBt8LQ3iknIxzhgbY3+/JJHt7T953e5p393u7u53feTHd97t2b5xE845xXLvb9hbgtTcLG53QK2rrIbkSU3hdsgAznEGeDUcOxb/AHX+li13Xf8Ae99vO7Z/qO/293t9+fDMx19Kiez9YBqPEUf/APMubbAvbbqM910706YJMBWLEl42+OATSkFpxfBau3dW1m2rJEm9aTInFy8iN84Y0N2zZ2l17xwHNv7u1duSy+9tCKdwGQWGJBEyKa9q+zqvaKW+8O+7ad99683ht3ldtu9jsMT7sdPIU3/ZOpS1asht1uyxXwXWsPdshIt7ntrKMpgELAbbPXbUUiFGLQ7btgM+mNo7rV0XS3hbd90swFjcGDAgrEyIiaT7LdpPqbbXWLQXYKptPb2hXYABn/4mAskcGR6Dw7F7Cu2v9Nu2fdPqGaHZ8X3YpDMJY+ISTmpTsLRNZsLbeNwLnBkeK47D8mFMCSilS/eR7FEUqKIqDKhMURSooigoTFEUqKIoKExRSoooKPHtOwz2bqWxLvbZVGBLMpCiTgZI5xWO9pam8GfTatSkiNrCCjDKOM5EyJGInmtx06S6g8FgPLk+YyKsbaG2ylGt2ypwVZQwI9QealN2el0qW12fJNu0Q21hBBg+mf7jNSPZ3abWtyMT3ckR6g8/lX0L2t9n/Z18ANpbawIBtE2ivw7sgfIiKzH2r9jxoDaHd97bLFEdgGO5ydu+BBIkdBP5VdHSyl9qalXXcpzgxnoCP0J/L0pno9YyEG2xUx7wg884OOYq5D7KNVcaLLh1HNwsAFIPuqD7zDPDRjnpTH2z9gb3ZQtXWupetXG2EqpQoxBbaVJOIBzPSI4k2EiD1Wo3EkiWPLHkkdZ6D0pek0VlV3XiGY8ICYHqxB59K4WUoWAb0IiB5T9K8RakxVyCX7LstecWbZk3WAt2x7qtMFojA2jn0rRPYXsLV9n9oKdQq7NSHUvbbcm8KHUNAG1jsaCRGSKiPs4sJo9YH1AS3vTZbLsAZOT4eRujk+VbM1gOsggzkH9DWe/NIu4UrY6qO7e/4X/cP516WVu8E159uD7rP7w/nVnwYav9GV2il7aNtZnm0Iope2jbQUIope2jbQUIope2jbQUIoil7aNtBQiil7aNtBQiil7aNtBQiil7aNtBQiil7aNtBQiil7aNtBQiil7aKCj1048S/wDUP1qf0C3Qp7zbuJkRPHQZHP8AWoFDBBHIM/Snn7UueY+lSqs7dHUUE0yYhvT6/wBqba7sxbylLsFDyoHkZBB6EESCMg0w/alzzH0o/alzzH0qcGvqES1rTFECo3HVlk/EwQJqMvezFq4Q197t0gzDsSs+ez3R9KR+1LnmPpXf2pc8x9Km0R3oiNX7D9n3Pe01oHzWU/8AgRUU/wBlfZpM93dHwvXP5mpj9qXPMfSj9qXPMfSm4jvRIU/ZT2aSSUvmeQb1z+Rn8+lW/R6UWkCL7qiADyB5T1qJ/alzzH0rv7UueY+lLRPfiTjz0FMe3P8Ah/Mfzpj+1LnmPpXlqNa7iGIjniotFZ6sXFoxr2lR/wBoalQ7gEowAIx4I6/9NNEtNnxOfXew+WDUp7SacHtG7MncpjPGzu/WI8ZEV4nS21ydi+RMQQOgn9efyrpisFY8DBGVbluWJmVPikCRImT+8In1qSS4OJuemD0mc/zrw1rIbLBSN0SAM5TxDIkdB5fpTizc3AFd5GCAAB09f84q1F6PDVi4wO0OG5GR7wOOvEj6U40l1riBxtAI3RLGJwRHypytliML65MR/tB6fzpppkdbr2wUAM3FwWHikMBxwcny3VDwWSPVkePeEEYgGc8jJPTioVd6sbe9ojcsH8J5HxBP0IqX1Fps+P57VA9cHIqNv9mXGHeeJiviyTkRlYxEjj4D1rmm23SNYxSVjZrTn8Vw9T424/z9K83BsncWaCIILZHkR69I9fSpfXNatWe+G0iB3YjJ3HwjPQ9T5TUPatynfXgCWAKggYECAo4zz51SUdvLN9KHcfweHeXX3sskFgvvMQoAmTtnHPzFc7Yci2hVsj3oYgD5Tn+9ObL7wApVWbDKI3TzAC4PkfpRc0qho3MfD7jRjEwBz5wKys7dioh7Opuggqznd0MkdePhBnyp7q7VzkEjGfEwEHyMn/OtCa0B1XajTAaAI490dB6kdaNdfAmHAAJ5B9TiBIx8JomyO3HbkY2rRYvN1kI4BuNLCCfCBxgdYpei1twES1whzHhZoPwIPvfDmKTYtW2yFMHPPTzOMn0r07pgSpnIlSfERtkev5VdGTgh/aedz2y7QSGRmJIM5gE8z04OD8XC61YneRPrH0zPnioB9T3FzvCofdgrx0HiyIHEj41O6S4txe+sdcFeJiJGOGGM9fpHRB2jz9SG10LuHdkNc3DgjeR8PUR/aK8BrnkowuBucEDHnJPH+dakdPqUKzMH5EjMbSBmeleGoZGPUHoVUyDxgxj4fKK1Rixk73CZ+8/3f3or0Opuf8pj6ggA/I8VyppFTeIoilRRFcZlQmKIpUURQUJiiKVFEUFCYoilRRFBQmKIpUURQUJiiKVFEUJoy72w04/1gaCQXZTnq1oFRjj3Pz+deQ0iiCBEz6E48h/Lyp57XW51RJOBeTkwBvXZOM8t59K42mVgfCeYE+LPofn/AHrsjwbRQ3tgDkosevnjg5iP0o7MuDZsYsRbYocEyFMKeD+GKdW9PtiJ/L6QBgQDjHypvbBW++QodVuTIAx4W4PG3b/malsvQ7ViOVfy5Ax1JB+A6GmfaibdlwBBsbI3E+FjDdBIGDE/hqTW8jHDFp5ABKj4QPTj/wAV4695TaVczySABB4HiYERPrWc3SLxR2zaJg7kJAIhVAODkySRE+lM7msDK5Uu8GCJUHrIIQAgSD9PUT6aS862mYqpaz4X3N6DbtgdRx8+vLf2b9jNVqhJ327byWJRvExPAJzE8t5eZisnqOsHTp6ceZcFV1KO5XACyxVS26JMs23kCATkdTTSyG37Xa4YPhHJzwR0Hn8utXTs77PtVeul1tFUMhSzbQRBGScwROQDJ6CSR3U/Z1q9IouNbFxZAPdSzCcA7VknMHAMVk1JnQnCLpMh9P2atnasbmeD4hlQCdwJgfX1pGpuItu4iP4nJMAzsUfhn4fpGaj319x93dgEsZc5ZwF5EHMDNQ/ektuQmZiD1PMZzVGmbdyOBdvwNtfoceXzqT2C6h3ROTuCjcQIlSfT/PRndIdQSM9ZyD/Wjs/Ui2TbeTbbyJEGOR5fKqxlYqvsMtKUF1TMwYicGPz+v51YO0mUWwducTBnwjAA6r6ioi1pimpaION270YxPlmZqZvXAAQ8BunHHmCAOOog1q06MoeSH7Rt97a3Dy4mMiMn1nHzNI9irsXmsuo8QkBhkMvx4xP0pxahlcCMmOgndiTXezdGUuoUDq0nxsuTgRG4e9kmP6VpCWODl1o27ssrWDym2cDbjxSDzjnkg9I+IpLpjyIMGfDB6g9Ac/z4zXLulb8Tv5kFiFMZ8wPyqO1ehE7kAkdc5EZDY49eR69bbq8HM4js30GN6D0la7Uet0fiG0+UcUVO9+xXab/FEUuKi9XrnViq7J6SCePQHPwrEpHTcuCRiiKg9X2xcQwAMjErwedrAN0BB+GcUm325cMeFc+hER6E/Dgnmos09PInooioI9tXCfCq/PB45ieKQnbV4kjak/AxkH15BjipsenkWCKIqAudt3F57viTg8Dn5/Kl2u170kMtsYkEeIcSASDzHwpY9PInIoioG92zcAU/djBLAg/Ic+ma8NP7RXGdx92RbCl9qtjeTsk5AB2nOZJHrCx6eRZYoiqhd9p9QMhLYAEktIHusYBDEAkiACZkgECaSntg7OVXu4B6jIhJMwxkyDgZ6RINLHp5EL7dWX332BEDxAAZJXacmeJHl/byOl3c3GknjwKMjkYweMTn4047W1RdnYhZuASMcNKmAJPQc+npTS3qLlkFdoAUBZMkxEqZPHB9BW61YpGi0JDodnqsDJzDZJknqAzeZGfWvXWaUK9q4F2w20kADFwFZwPOPrURb7bulwo2qGcLlDOWAOceePP61Zr2gY2yGfp5RMDHUwMfDiKspqSwRKDjyAtCZEnryeOOs+R8uKTqRjptg9Rk8Tnnn86caFFuor7nMr+8Vz1Bggef1qE7e0Nw39PYsIv3hIcxBJkYJy20BiTmIBngVWb+ktpxuVFk9kfZ1b7d+4cAMpB3DbcKEngcgGefzjGhoMx0pv2Tols21tJ7qLtHy6/EmT86eosVRYRMnbFBaUK5TbX6+3ZXdddUExLGBPlNWKJWYp7f9jbdZeNm0FuLcVw3C3luwSCMzD4PzPrXh252NYvaY3mOy9skhBsUOMFevhBjknNaXoO2LPadq8EQrctMVgkGSp8JBHMxjyrMu37Aa4LTElTANstAnp5cmD9aicbqj0dCdJpr/XuVfTWk2HeVLQNqQwJYyAD5D8sioq5pjBPBB4zI8jA6fSr/AKPsAXbdt8hIdWmWKbQ20/KAD8aiL/ZQVjaAI2mWZfdWJB3fOOR0PnWLhg0q6RXbOtuqNh8SnpEn4+n9q72lq/DGNswB13RB9RGfSAtT/ZRt94u4LzBMDgwAZ+OfLBqP9ouzNt2FKwXYsSQNokk44yBg/GogrwyuotsbQ27AVXNpIbnc0Bm6nyHwq63ezt6gbHbdEbRDAg4cboyM8TVW7A7Ys6XfMXC+F2spXE4fBIkzgjgTirLofapGdVu2rlssMMSu0zHJJBIx5dK7FUUec7m8Dbur2LdxQHGYJjfBiQF/FGSJrr6EtywGZ8KyM+rMc/Idan9fpluLGQZkkRuUjxSsTBEDpnI4Ipkt3axF8qrDrlVYdHH6HOCI4INVcfJTjDGKdmY/4lz5JI+q24+lFPLmssMZF+2B8+mOgrtSRg1Oq7fJ33PEwO5uBAA8pnODn/IscVj/ANrPasMdOrDxMWuAeQJ2g/PP/bXPV4LaLpstN25mNoniepkSFjjdJA+BxPFItFz4oAO6M9YkR04kZ4w1YnZ1LWzNtmQ+akr+lSL+1GsIg6i5HlgfoKl6bN95rzsiAs5A/dnAM48JOOnHMmm7doDFsMGLE4AYziSSV97APoCROYrINWL90g3BfdiJlt7EjzEiYz086YtHUdetO38jebjauWAxU3gbgncoIBgtujxGSeg6gCKctcCnkYWMEEAE4iesHn41gZjjFSun9otWgAW9cIHRoYfA7gTHzqHD2LKfua/cWSRvUjyj3iAZyeBx59fOmV3WlZLTMACCfCFYkAKDB98gYmTOOtC7P9rLsg3LVx/4rZYRznbBEwfPp61YbHbdq4GJfbuB5Qg7hwTujAB4mMjzqjVFk0yXuXSQSwKGF52hyIHJOE654HwFR7Myh9kB28KmAyqwJMhiRgSDgzj5156ntZFtl9xniSYBaCRmOJPTiMcUx0zvcS27EgEZUNMwR8BmD0/FnihLJjX6tgNlszAO0wZO1p8yMgnPSAYEmmy6TeFCsZ2yxHEsARBIBkZE/wARpVjRiSDG6SCMGQpjJ4iCIHkPQU51OxCyYPABB5WBJYxxxn06VVslDBtNF62bm7DAt4pg7gQST1nMzkgTVxtahSPC4J4kZ854Bxmqpbuo11IWT3igzBCwy+EgcEfPkeWb4lqQI6T0559I5j/IJ30eGY6/KIfsl9pe0A3hdmURnbcMxmOu5flU17KWkfWMzgC5at+AY/G3iOCcgBf9xqO1CBdShgQ6lPSVO8HI+ImKa9rdpXbGs0lxCgUuUdrkhRvAADsOAcgesVo4szTRqbqY8MT616W5615tcA5obVoIllE+ZFQVIztntnu4gwJgmKzf2/1rOjM15cfgkjniFnP9q0Dtvsc3gdm1g3qBHr6xms+9ofZ0WLJtrbbecs5zM+nH9KpKqzwd/TbFxyV/7ONe9q+VWfvFKnOVcgwfUYjHWK77dao94WjaeSYyWDGI+n/9Vavsr9mULNfuKfAQEBBgmDLZ5iae/aV7MozLqYgAhWA/GbhCA+kST9PhVv7RoruUZ7fJn47YZbO0XJJEleOc58yCCZ9abK5l2ZySxPgAw5IwT9fyptr9RZ2bFJW7J7wydpAMAkDiRn+UUjR6mS1loxm24ypE7ZBAyDjrgmOayUWrZ0d2LaRLdwAAPxMREHM8+vXmovtnxBkvfdwCd2ZMTAEZzJEfKnDXWtXJuFQwwCTMdN3h46n+VQ/tD2sly1sLhmJBDHkAdPjP/iaRjbTZGtNKLRHeGwVaGxkSd0uduIjEAH40nU3m1DwNxYmSYZoBInwqCcE8VJdkexWp1KCful5UuDLExgKM/XJPAzVx7O9kxpV7y0CXA8QEnvFUCSPI7pPxwOldiTayeXdcC+xezz3ey49xyMAlmQlVWMop5G0CCSYGfKvbXdmq2UVE2zBhSQY5Mc4kZPE8SDUpp2Vk3L7rAEeXizzOB4Rz/KSk6m2IAZMR4VhzwYhU4x58R8zKikqKyd5INdcww41G4c93Lp/2soII+dFTT65FMd0x9TZafnImaKjaVs0evn77U3H7Qux8J9QTI/z+dfQUV87faN2i1zWXrRW2q2r1wLtWCZbJY9STJnn6CuaPJOn5KwucU/0RIDbNkx7xifKAT+gyfhTK9pLiAllZYAmQQRu4584P0q6exHY928gO1tu2RyAQpXJJwBJBHnPWDVpSVG8Vk9+yOy7zLte60sFiJEKQZBKiTBjr8uZsZ9lrItDcECgZZlxMAcn3jO7J8+KmrfZG2DtyIJPTI4x0BP5Cl9q3bfdBAZ8QXwkAzltskyC22CRn+XLOTeEdUElllXHYmlAdhZXaJQGJO6FaQDJ4YZg9eIMRLdipbJLWhBMcYGecZI9B/arnodIdk7pJB3sN6qrcwCIkQCSZGTzmvDtFQAGwiiMnAG0biZzEDPJyKpleTRNPlFcvvZsBQ9pDJEqAoyV5mPTyHA4zTLXaRXjuAgYgyWRTzjjieM/GmftBeDa51YwiMAPXwiT6TJNaD7OdnWmXcoxA5xHy+fzqZNxpiKUr9jMrPs1qLZBfaLZ5cNhT5tIkf9QBiegrR9L2F3FizbY7zd3FCuyLVu0AWYyoLsdygKeKPby4NNp2QGLl22VtqNxn7wKx8txUkj6dBSPZa/cHZ66cIqwCBiDkqSfXif8AMX3txyZKCvBD9kWLl4rcJjzLHmOo8IkeQHXmTmnN60zWnYwCjBArEBmVhJZVBkiSo6cN5ZsnZ2kvWUuXO73wYVB4YWJJyYYk45H1qL9rbASyNVp2Li42wIvg8QnduVoMACT0G3rNUi23kvNRXBBackNbXkB1JAH4gQBkZYgTmck/CL6uoefBauMI5Ypbj02kk9PL5VRexNEe+S40sFI3L3gAAeAmARuaQSFgwEMwK0RFGNw6E9cz04+MH/B16PDOTW5RFdpPc2d4yWgUIcHc5ICmCY2qGwTNe/aPZo1Fl7d25KuIO1VHhJ/i3EQROD09KkrqBlIZcEERJ4iPrk/QfCmXZGoLWwMyvhPoBgfOK1M0VR+3tTavd3auXWFtVS5vBIBUBG2k5hoDDn346U01Ouu3L+5jdP7q+HYF9KafaLYu29UjIzAXlEqJgtbKiCODjbA/hqP1Gl1TBgblpSAXAGJXaJVfUQIUZJb6c+pFu0et0sYyimqNO9m7r2iLjBmA4CzInmAfQnAq+siXVBZAwImGX+R4rLvZD2ke0iNcuF02+JTkzHIP70/pU/qvtM0yCSl4+gC/1zUxqKo5eo0puVpF1RVQQoAA6AQB8hVX9vO0EWxtZ7ChjG667LBAOQEVixB6RFRnZP2gtqS3daW4UHuuxAWQRIJE7mHXbIEck4pNjscktNxxvB3YQsVM4Zrm8kQT1gD5VulRxrDsrvs77F2VtB3VbtxhLMy4YtBwNoO3mCcweYp92p7PaQ2jbYW7U5UoVQhjy4HBGPIzGae9l6JVZrNwuxtkES7lXQ+4Sk7SIG3jlQOtSVrRopBREUnoAPyAAA4rRSxQeGUC17EaQA7v9VfkGD4gBjoQqicTyakew+ybVljbXTWbd1R4txAkY2uCoY5HIBOaum1hjBxH1+J+giKje0dKRF5Y71PEBxvQ82zEkyeD0MfKOOCrdnhcs3AxMoAR7sFvo0+f8MZiMgU1/wBF4iGa+TMBVYKMHBGzbADRGScfKpNNQbiqyksDngfoM8npwaS6bQV2iTJAwTO0A4x0j69BUkFZ1miWw6vtBQ4cOJNsmPvAWB6tkjqR5mJFmG+VE4BkEkEbYBEY4JwI/MVIahZBBBPRlGTjAJBER4eSAIPqJhLGnNhjbMBCSbTH5nZuPEGI6HPkakgUh3CRvz6j+lFeneL0uacDyZ1keh8Y/SirYK0aJWRdseyVhtfqL91rvdzccjaGm7mFAjxKYPnkeuNerNvae4H1DWVmWuEET+8YkAMCZ3CPU1wNtcGuik27KJ2v2pf7VASxpvCqgd4cABWG3e/ujnifxkZrR/YvsN7FpA4A2YgmWkjcwURkBgPiePWK0qDSNCwCxEqAILRILR6DkDoM+XdT7Zut1bWxRcNvwkgl7hUCBuBGeTBPz4qjzhHSsZsZe03tfvuXLdgOwUd03iuABpO7aiqAx94Zx4RgxUv2Kqqm1xAQTGMFlwFyBuM9cyp4qs2dKql9QqLPeLhCPFuCMW7piBGST8eTNXT2XvWSVZttkgyFKsAZJyu9RiTEEfAwKhpUWUmP9RbYqu0mIyoBO6FjbtjMSDHoPPDbXWCe5thN1rDsHifxSoEckJB4kM3manO0heCW/wDTkAk7WIztBmNp4ncADM4qsduWtLZY3r15WvqpK77xUG6ZOwRgGF4xMAetVotusp/bPY+ztCDuk2+8YxyCxVcYjwgAqBgmPStK9kLJUMSu0L5jnpPwGKqnYehGp1I1Fwq5KkAKZ2rvJzGWOTxAzGAKnu3va5EHdaU5GGaRtVidu0ebyYiPD18jDptE5UWvcrPth2Zdv65blss/hZLK+KBD3GZieFWWLj96FHGa0D2Y7JVLFsDxQoyRyepkgZ5+nTisw0/b+sF8FlthAF2kpgLu/AEwPeC5n3gacn2s1OmZQg3W3eFG7aynkLuUEbY5JE5icSLVfJS6WDaLOmgTwazj7QEYanFxSBAVSD+LkEjESvixwal9L25NjfavS6nxWrl1ZWBkcz5R8RVR7WvvqWW7YQ3A0KyqAGTPJ3ZI8RJJPKjgUr2IinbbZE6Wy6aiQyKoYLMSCN6MQAScEYB6bTkkgHQV1kjw27reu0qOeZeAZAH19M0XR2VtXrYAJJu+MnxFSzjwgtODAPz8zWiIsnwwM4xHkT0ma6NDhmOtyhs128fdtoB/Hckyeh2T9Kbae3c724hYLuG/aAOpgxunqfX5VLIoED1nJJiefzjFMe1Le25aug8PtPXDiJJ65/WtjNMjPan2VGrsw9y7vXxoxPGMwqgDMdIPHwqJ0/aFoaW3axBYC4CJgZPHqYlvWr9aQQBg+XzPXis67U0QS+4WNoLADkwSf0g1lqy20zv6FpyaZHdrWNMIFvvEPChbj3C5z4o8QI+A6Uv2X9jRqfvNVcuhVYjuY2nwkT3h5APlg+flV49lNIg0tlgqBggllUBieM+Y/pXqfubxYgbbnUjCsOT9PzM1qox5MNbUk24+w90emVFCIERVEKiiFC4AWPy+vNONnBifgesfmf8APKm9rtJCDtO45EIpbEc+EGOlc/1bMIW2xPXcVAJ+GTznips58nh2tbZSt5RLWyZAJl0Pvp0njcI6rFPrVwFQQZVhIOSIJEZ9J/lXhF9jLNbQDjBfyEzK/p1plpNKyMbDO22NyAQnXIkZ5ng8GoBJWxAIJJM5wfKcxwP65pm+tUbpuoSOigM3GQFHWfQ80ttEkSLa7h+94vIz4iZ/WnCqRkYUYEGAcnp8Seo5qSCAu6jumO1XKuZG5dm1yMmGI97J45mJJpwWvHju7YPWS8T6bVE9eTJp/qtKt0FWnaRE8RkRB8/X4eVMtLqWH3bEM6HxQfeEe8CTwR0PWgGYsvIm7cK8eAKg8BHkJA5j5ecV46zseyVKspmJUlt7CBz4mMiYxx8ekqlgbiY8J8hxJ6KcAdPPJqPt6glzDjYCuxQpiQGDAmNvT1930pKcYNJ+cFWyPta9rYCNaclcSqttPqIHXmip5WYYlvkGI5+Iz8hRW1Mrgt1Zbr79r/VagWyNwvN3iqpBJLHxN+8ZELPnjFapXzL7aXmXtPWMpIIvvBHPvcfCuHbuNNOVMv1vUhwWB8AB8TBlklgQQCvEE8kYM5mvGxrCl7cgCNtP3jMogMQGA3GZMAQJx5dYHs72l/1SpYukowgyrFd5EABdsbc5iegGc1OHSruO5Lb7QPE4De9iJIJ8j/5qlVydF2RVpryqg3bljvWugOAU81JkbRtiFAwZjrUsDuc7APLBIjarGNyZUgkcET16V59qHvjFwFthBnwjdMQAcRCoOcAEetd7V15REBDQp7tQF5Bx1jl8lixnGeTVeSydCb2ocMEDXjbA3M5uMu7xFQFk7pIhY5G71pnqXWSqlfFAZPCAxBMDjgeQxSk1EoGIKnccGSSVA4EwBMgfAR0plrL675g8+JhExceJPAGAQBiZP8VTQsf39bda2baBFXabYhFDR0JdY3GJB655yTTTsrTdwTc8aouCpgh/DAYZwwMN67YPQh1rn7sJAUyoAG0jxxEKMlj5nHU+dc1WqV22KLibQGubiPDtxllGNxyAJxmeCHgeSM7Q7ydptBlB2ko53ElhFxg0gmQREx8BTu0zBvGylhLKA6hioPQFhJA6joJqTbalsNCuWtlm8SsQ7hSZRTlkAgY5d5yDMXq9DbuqTdDttkgRAWNoAUbt373JnP4qhAa9k6lrpayx7xzJKKdqBAYB7zwYIkQNwO4cZFP17RuXghtIbaBiA21Laju1bO23IBjw7l8RJ+EtOzvCypZU2QyCSpUL452o7sCyyHLAT+Ie8Mh9r7TWbhtlDca2wW4VZQV7x0YjvGWUUyo3DgssdQJZCEaLUl71k5c98reLC7g+GJJkkLMDIwR8NWt2z1kmAJ56mMRzH6/TMdHpratYDGWLoCQI7tnZQgUMdxYM07mWRLYWVJ05vZyfeJbzJdj88/OttKlZlrPgTd1Nu2IZk9Zgkk+Y+XPpTLtDULdtstsM0jHgcwVMjP8Aepaz2Pt90W1PmoA/Ra9l0DTMj0yf6Vpa9zK0Rek7Ta6oKWz5bnbaCeuBuPTmKgtf7K3r15rly+iqzSbaISDjAYkiRieMyatel7LuICspAJK5JwTImRzTptI/8P1P14qPpfJeOq4P6XRD2OzCqhWu3iFEKFK21gRGLYUjApOr7Ltqpa2g3rkEku0rnlp6T/kVNnSt/D+f9KQ+icgDwn4n+1TcSu8a6S6HQNxOYHpz/npXtcQSen1EfMH+dNuzuyb1sMrMhXdK5Jwcw0jz/nTw6FzklZ65MeomKWiLQlTHx/X4x0/tUf2raJXeoh0MryfdHHwInHpUmNC38MeQJ/p51w6K50KfU/yHx/Klobhho9Srqrry3Q8TkkHr8/IHivdmHukj+EevkfnH5c146fsW4jtBTY2dskGfpxXu2jv/AIRZ+Jd/0C/zpuQbR47pxtPMfEZGP4euIPGKju0NOT94kkoD4TyVMbkHn1IzyKkW7J1De9dQCOEEf/IN9YoX2dGN8OR++zMP9vH5VO5EWRX+uRh4HXKyOpH8W3JEVHgkQFHu55AnEKPFBJg584HGYnG9mG+9tjYLN0HcAWUgsIYKQMA+ciPKo9fs8s+HcimJwXcgyqKAZGRttqI9D515nW6EtbUi0rS+f+o2g4Vl0/34E3rt2eNOPQ3DPH/QP0oqffsh55T5/wDiivVjNUr5MHV4JyK+YvbxAe0tXEz37z8mPHyr6fqg9r/ZNo9Tfu33vasNdcuwVrW0FjOJtkx86wi6CMBbnH+R1q2+znbe9hausQ04fw+LEBGLDHx6yR5Vov8A7LaH/n63/fZ/+qj/ANltD/z9b/us/wD1VLaZdTojtOp3brpGyZyPTgkcz/Xzimty/aMCAWOZMkjbufoc42jPXgDNXW19ntkKEOp1jBRGWtTGeSLYJOefSvX/ANBaeSe81PBAhwAAecBYPnmay2mvdRQtXbEKgcK4GSIIBmMnocfKSfIVHvatK21roDErC4EmMhVaCCPQT9QK1BPYXTgND3wzcOGUMmSTshYEjEkEx86H9hrBIbvL25SSD90SAwEqJtwB4VzE+EZ5pQ7sTNbl3cFIQeJwoACk+IlSeRtJzMHAPWmti6FRleAFztRlBgnw+EnxRjjgSfMnTn+z3TH/APZqPU7kJ/NDHyimbfZZpC0td1beQLpAJ64QSRyCZptHdiUR0a4EMsGZliO7trsQbSVd/Pw8RG0jmIf6VnFu5ducBWFpVXb3m2AS4gSN2OQSADgVd3+zrSkKGe+wUzDFCDIIIPg4IJmPypV32A07ADvdQIiI7oAbYwF7uAPCMRUOJPdiZhttpcLPmU27SG2mR4kQycRuC+QJ4xTbTuiWB3UbhJ2sCTckE7iuQTMyogcROY1a59nunLbu91APGDbAyZONmeBz5V5t9m2mz97qQTyQbQOVURPd/wAIPxk02sd2JQ9BoLli7pWdEHeXbcncTMukL5YyYBMR8BW2xVN7P+zPSWbiXFfUE22DKCbcSseST0/OrpVkqMtWalVCYoilUVYyExRFKooBMURSqKATFEUqigExRFKooBMURSqKATFEUqigExRSqKATFFKooDtFdooScortFAcortFAcortFAcortFAcortFAcortFAcortFAcortFAcortFAcortFAcortFAcortFAcortFAcortFAcortFAcortFAdooooAooooAooooAooooAooooAooooAooooAooooAooooAooooAooooAooooAooooAooooAooooAooooAooooD/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22275" y="-1546225"/>
            <a:ext cx="5143500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2058" name="Picture 10" descr="https://s-media-cache-ak0.pinimg.com/736x/96/0d/2b/960d2b894f23b7b0e507a9f198ba2c95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833482"/>
            <a:ext cx="3995936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www.uwyo.edu/vetsci/undergraduates/courses/patb_4110/4-6/Face_dwarf_1.gif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93213" y="3885212"/>
            <a:ext cx="3429000" cy="297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65971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mogen">
  <a:themeElements>
    <a:clrScheme name="Vermogen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ermogen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ermogen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1019</TotalTime>
  <Words>627</Words>
  <Application>Microsoft Office PowerPoint</Application>
  <PresentationFormat>Diavoorstelling (4:3)</PresentationFormat>
  <Paragraphs>115</Paragraphs>
  <Slides>19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0" baseType="lpstr">
      <vt:lpstr>Vermogen</vt:lpstr>
      <vt:lpstr>Fokkerij en voortplanting</vt:lpstr>
      <vt:lpstr>Erfelijke gebreken</vt:lpstr>
      <vt:lpstr>Erfelijke gebreken</vt:lpstr>
      <vt:lpstr>Erfelijke gebreken</vt:lpstr>
      <vt:lpstr>BLAD</vt:lpstr>
      <vt:lpstr>CVM</vt:lpstr>
      <vt:lpstr>Mulefoot (eenhoevigheid)</vt:lpstr>
      <vt:lpstr>Snoekenbek</vt:lpstr>
      <vt:lpstr>Bulldogkalf</vt:lpstr>
      <vt:lpstr>Gladde tong</vt:lpstr>
      <vt:lpstr>DUMPS factor</vt:lpstr>
      <vt:lpstr>Fokkerij</vt:lpstr>
      <vt:lpstr>Prestaties dier zelf</vt:lpstr>
      <vt:lpstr>Erfelijke aanleg</vt:lpstr>
      <vt:lpstr>Fokwaarden</vt:lpstr>
      <vt:lpstr>Fokwaarden </vt:lpstr>
      <vt:lpstr>Fokwaarden en indexen</vt:lpstr>
      <vt:lpstr>Lijst met fokwaarden en indexen</vt:lpstr>
      <vt:lpstr>Fokkerij en voortplanting</vt:lpstr>
    </vt:vector>
  </TitlesOfParts>
  <Company>Wellantcollege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Fokkerij en voortplanting</dc:title>
  <dc:creator>steltmvander</dc:creator>
  <cp:lastModifiedBy>steltmvander</cp:lastModifiedBy>
  <cp:revision>33</cp:revision>
  <dcterms:created xsi:type="dcterms:W3CDTF">2016-01-03T18:58:11Z</dcterms:created>
  <dcterms:modified xsi:type="dcterms:W3CDTF">2017-09-05T08:10:57Z</dcterms:modified>
</cp:coreProperties>
</file>